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3fe819cb198463e" /><Relationship Type="http://schemas.openxmlformats.org/officeDocument/2006/relationships/extended-properties" Target="/docProps/app.xml" Id="R351f570b645a4f48" /><Relationship Type="http://schemas.openxmlformats.org/officeDocument/2006/relationships/officeDocument" Target="/ppt/presentation.xml" Id="Rd70bc8f1e1e64b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ff630fc9c442d7"/>
  </p:sldMasterIdLst>
  <p:notesMasterIdLst>
    <p:notesMasterId xmlns:r="http://schemas.openxmlformats.org/officeDocument/2006/relationships" r:id="R63ad906fbb424e9b"/>
  </p:notesMasterIdLst>
  <p:sldIdLst>
    <p:sldId xmlns:r="http://schemas.openxmlformats.org/officeDocument/2006/relationships" id="256" r:id="Rb0ea7888a8bf40ef"/>
    <p:sldId xmlns:r="http://schemas.openxmlformats.org/officeDocument/2006/relationships" id="257" r:id="R8e998e9d36ec4789"/>
    <p:sldId xmlns:r="http://schemas.openxmlformats.org/officeDocument/2006/relationships" id="258" r:id="R7c72152a662d4f0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c0f9f499e5c4b93" /><Relationship Type="http://schemas.openxmlformats.org/officeDocument/2006/relationships/slideMaster" Target="/ppt/slideMasters/slideMaster1.xml" Id="R7bff630fc9c442d7" /><Relationship Type="http://schemas.openxmlformats.org/officeDocument/2006/relationships/notesMaster" Target="/ppt/notesMasters/notesMaster1.xml" Id="R63ad906fbb424e9b" /><Relationship Type="http://schemas.openxmlformats.org/officeDocument/2006/relationships/presProps" Target="/ppt/presProps.xml" Id="R10dd555374134a1e" /><Relationship Type="http://schemas.openxmlformats.org/officeDocument/2006/relationships/tableStyles" Target="/ppt/tableStyles.xml" Id="Rbbdd826e8cd24d76" /><Relationship Type="http://schemas.openxmlformats.org/officeDocument/2006/relationships/slide" Target="/ppt/slides/slide1.xml" Id="Rb0ea7888a8bf40ef" /><Relationship Type="http://schemas.openxmlformats.org/officeDocument/2006/relationships/slide" Target="/ppt/slides/slide2.xml" Id="R8e998e9d36ec4789" /><Relationship Type="http://schemas.openxmlformats.org/officeDocument/2006/relationships/slide" Target="/ppt/slides/slide3.xml" Id="R7c72152a662d4f0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88bd9b321f945b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0a9d171d1834113" /><Relationship Type="http://schemas.openxmlformats.org/officeDocument/2006/relationships/notesMaster" Target="/ppt/notesMasters/notesMaster1.xml" Id="R6f8060aaff95411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e5ab95d8fd04ae0" /><Relationship Type="http://schemas.openxmlformats.org/officeDocument/2006/relationships/notesMaster" Target="/ppt/notesMasters/notesMaster1.xml" Id="R1004e47eb5054d2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24883bc102849e9" /><Relationship Type="http://schemas.openxmlformats.org/officeDocument/2006/relationships/notesMaster" Target="/ppt/notesMasters/notesMaster1.xml" Id="Re72a8071349e4f4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Existing project design: /Users/stevenge/Documents/Codex/2026-07-28/sicai-jiang/outputs/浦江项目全链路展示中心架构设计.docx</a:t>
            </a:r>
          </a:p>
          <a:p xmlns:a="http://schemas.openxmlformats.org/drawingml/2006/main">
            <a:r>
              <a:t>- Structured project source: /Users/stevenge/Documents/Codex/2026-07-28/sicai-jiang/work/build_pujiang_full_link_display_doc.py</a:t>
            </a:r>
          </a:p>
          <a:p xmlns:a="http://schemas.openxmlformats.org/drawingml/2006/main">
            <a:r>
              <a:t>- User-provided knowledge-center requirements for linkage and scenario isolation: /Users/stevenge/.codex/attachments/feb7fc00-d1f8-499c-8b9d-d230a9d35c79/pasted-text.txt</a:t>
            </a:r>
          </a:p>
          <a:p xmlns:a="http://schemas.openxmlformats.org/drawingml/2006/main">
            <a:r>
              <a:t>- Visible wording is independently condensed and reorganized for these slides.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Existing project design: /Users/stevenge/Documents/Codex/2026-07-28/sicai-jiang/outputs/浦江项目全链路展示中心架构设计.docx</a:t>
            </a:r>
          </a:p>
          <a:p xmlns:a="http://schemas.openxmlformats.org/drawingml/2006/main">
            <a:r>
              <a:t>- Structured project source: /Users/stevenge/Documents/Codex/2026-07-28/sicai-jiang/work/build_pujiang_full_link_display_doc.py</a:t>
            </a:r>
          </a:p>
          <a:p xmlns:a="http://schemas.openxmlformats.org/drawingml/2006/main">
            <a:r>
              <a:t>- User-provided knowledge-center requirements for linkage and scenario isolation: /Users/stevenge/.codex/attachments/feb7fc00-d1f8-499c-8b9d-d230a9d35c79/pasted-text.txt</a:t>
            </a:r>
          </a:p>
          <a:p xmlns:a="http://schemas.openxmlformats.org/drawingml/2006/main">
            <a:r>
              <a:t>- Visible wording is independently condensed and reorganized for these slides.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Existing project design: /Users/stevenge/Documents/Codex/2026-07-28/sicai-jiang/outputs/浦江项目全链路展示中心架构设计.docx</a:t>
            </a:r>
          </a:p>
          <a:p xmlns:a="http://schemas.openxmlformats.org/drawingml/2006/main">
            <a:r>
              <a:t>- Structured project source: /Users/stevenge/Documents/Codex/2026-07-28/sicai-jiang/work/build_pujiang_full_link_display_doc.py</a:t>
            </a:r>
          </a:p>
          <a:p xmlns:a="http://schemas.openxmlformats.org/drawingml/2006/main">
            <a:r>
              <a:t>- User-provided knowledge-center requirements for linkage and scenario isolation: /Users/stevenge/.codex/attachments/feb7fc00-d1f8-499c-8b9d-d230a9d35c79/pasted-text.txt</a:t>
            </a:r>
          </a:p>
          <a:p xmlns:a="http://schemas.openxmlformats.org/drawingml/2006/main">
            <a:r>
              <a:t>- Visible wording is independently condensed and reorganized for these slides.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e2eec7ef84db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e25f248aadb4baa" /><Relationship Type="http://schemas.openxmlformats.org/officeDocument/2006/relationships/slideLayout" Target="/ppt/slideLayouts/slideLayout1.xml" Id="R4c99d579bbaf48c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9d579bbaf48c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b917269314082" /><Relationship Type="http://schemas.openxmlformats.org/officeDocument/2006/relationships/notesSlide" Target="/ppt/notesSlides/notesSlide1.xml" Id="Re87b8b1d016f48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131a125824fdb" /><Relationship Type="http://schemas.openxmlformats.org/officeDocument/2006/relationships/notesSlide" Target="/ppt/notesSlides/notesSlide2.xml" Id="Re0be816c997d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cbdf58a304e68" /><Relationship Type="http://schemas.openxmlformats.org/officeDocument/2006/relationships/notesSlide" Target="/ppt/notesSlides/notesSlide3.xml" Id="Rd9a0163ea9ea491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4" name="title-1">
            <a:extLst xmlns:a="http://schemas.openxmlformats.org/drawingml/2006/main">
              <a:ext uri="{FF2B5EF4-FFF2-40B4-BE49-F238E27FC236}">
                <a16:creationId xmlns:a16="http://schemas.microsoft.com/office/drawing/2014/main" id="{AFC9115B-3682-4562-8685-424D1F21D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"/>
            <a:ext cx="8763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101827"/>
                </a:solidFill>
                <a:latin typeface="PingFang SC"/>
                <a:ea typeface="PingFang SC"/>
                <a:cs typeface="PingFang SC"/>
              </a:defRPr>
            </a:pPr>
            <a:r>
              <a:rPr sz="3150" b="1">
                <a:solidFill>
                  <a:srgbClr val="101827"/>
                </a:solidFill>
                <a:latin typeface="PingFang SC"/>
                <a:ea typeface="PingFang SC"/>
                <a:cs typeface="PingFang SC"/>
              </a:rPr>
              <a:t>全链路展示中心——功能分层架构</a:t>
            </a:r>
          </a:p>
        </p:txBody>
      </p:sp>
      <p:sp>
        <p:nvSpPr>
          <p:cNvPr id="2" name="project-1">
            <a:extLst xmlns:a="http://schemas.openxmlformats.org/drawingml/2006/main">
              <a:ext uri="{FF2B5EF4-FFF2-40B4-BE49-F238E27FC236}">
                <a16:creationId xmlns:a16="http://schemas.microsoft.com/office/drawing/2014/main" id="{1C520E00-5D34-4E7D-9510-5D90F8D01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66700"/>
            <a:ext cx="2095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88" b="1">
                <a:solidFill>
                  <a:srgbClr val="1769B0"/>
                </a:solidFill>
                <a:latin typeface="PingFang SC"/>
                <a:ea typeface="PingFang SC"/>
                <a:cs typeface="PingFang SC"/>
              </a:defRPr>
            </a:pPr>
            <a:r>
              <a:rPr sz="1388" b="1">
                <a:solidFill>
                  <a:srgbClr val="1769B0"/>
                </a:solidFill>
                <a:latin typeface="PingFang SC"/>
                <a:ea typeface="PingFang SC"/>
                <a:cs typeface="PingFang SC"/>
              </a:rPr>
              <a:t>浦江项目｜方案设计</a:t>
            </a:r>
          </a:p>
        </p:txBody>
      </p:sp>
      <p:sp>
        <p:nvSpPr>
          <p:cNvPr id="3" name="subtitle-1">
            <a:extLst xmlns:a="http://schemas.openxmlformats.org/drawingml/2006/main">
              <a:ext uri="{FF2B5EF4-FFF2-40B4-BE49-F238E27FC236}">
                <a16:creationId xmlns:a16="http://schemas.microsoft.com/office/drawing/2014/main" id="{41051DEC-5F26-4E5B-B986-577EE98BF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685800"/>
            <a:ext cx="9810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13" b="0">
                <a:solidFill>
                  <a:srgbClr val="607080"/>
                </a:solidFill>
                <a:latin typeface="PingFang SC"/>
                <a:ea typeface="PingFang SC"/>
                <a:cs typeface="PingFang SC"/>
              </a:defRPr>
            </a:pPr>
            <a:r>
              <a:rPr sz="1313" b="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以统一查询上下文编排各权威中心，形成一致、可下钻、可回放的全链路视图</a:t>
            </a:r>
          </a:p>
        </p:txBody>
      </p:sp>
      <p:sp>
        <p:nvSpPr>
          <p:cNvPr id="4" name="page-1">
            <a:extLst xmlns:a="http://schemas.openxmlformats.org/drawingml/2006/main">
              <a:ext uri="{FF2B5EF4-FFF2-40B4-BE49-F238E27FC236}">
                <a16:creationId xmlns:a16="http://schemas.microsoft.com/office/drawing/2014/main" id="{C506CA59-7E6D-4695-9847-F7F4165FD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695325"/>
            <a:ext cx="971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88" b="1">
                <a:solidFill>
                  <a:srgbClr val="607080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01 / 03</a:t>
            </a:r>
          </a:p>
        </p:txBody>
      </p:sp>
      <p:sp>
        <p:nvSpPr>
          <p:cNvPr id="5" name="rule-1">
            <a:extLst xmlns:a="http://schemas.openxmlformats.org/drawingml/2006/main">
              <a:ext uri="{FF2B5EF4-FFF2-40B4-BE49-F238E27FC236}">
                <a16:creationId xmlns:a16="http://schemas.microsoft.com/office/drawing/2014/main" id="{E1DD69C6-C91D-4FF0-9BB0-AF68690CD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8"/>
          </a:solidFill>
          <a:ln xmlns:a="http://schemas.openxmlformats.org/drawingml/2006/main" w="0">
            <a:solidFill>
              <a:srgbClr val="D7E0E8"/>
            </a:solidFill>
            <a:prstDash val="solid"/>
          </a:ln>
        </p:spPr>
      </p:sp>
      <p:sp>
        <p:nvSpPr>
          <p:cNvPr id="6" name="accent-1">
            <a:extLst xmlns:a="http://schemas.openxmlformats.org/drawingml/2006/main">
              <a:ext uri="{FF2B5EF4-FFF2-40B4-BE49-F238E27FC236}">
                <a16:creationId xmlns:a16="http://schemas.microsoft.com/office/drawing/2014/main" id="{8EC09C81-92B2-4344-AD56-43F676CBC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2238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9B0"/>
          </a:solidFill>
          <a:ln xmlns:a="http://schemas.openxmlformats.org/drawingml/2006/main" w="0">
            <a:solidFill>
              <a:srgbClr val="1769B0"/>
            </a:solidFill>
            <a:prstDash val="solid"/>
          </a:ln>
        </p:spPr>
      </p:sp>
      <p:sp>
        <p:nvSpPr>
          <p:cNvPr id="7" name="arch-boundary">
            <a:extLst xmlns:a="http://schemas.openxmlformats.org/drawingml/2006/main">
              <a:ext uri="{FF2B5EF4-FFF2-40B4-BE49-F238E27FC236}">
                <a16:creationId xmlns:a16="http://schemas.microsoft.com/office/drawing/2014/main" id="{72FB3D6E-ED46-467A-B17A-B28F3D92E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685800"/>
            <a:ext cx="3286125" cy="257175"/>
          </a:xfrm>
          <a:prstGeom xmlns:a="http://schemas.openxmlformats.org/drawingml/2006/main" prst="roundRect">
            <a:avLst>
              <a:gd name="adj" fmla="val 48148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7620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654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88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边界：展示中心不替代权威数据源；处置类写操作必须回调对应中心</a:t>
            </a:r>
          </a:p>
        </p:txBody>
      </p:sp>
      <p:sp>
        <p:nvSpPr>
          <p:cNvPr id="8" name="arch-scene-surface">
            <a:extLst xmlns:a="http://schemas.openxmlformats.org/drawingml/2006/main">
              <a:ext uri="{FF2B5EF4-FFF2-40B4-BE49-F238E27FC236}">
                <a16:creationId xmlns:a16="http://schemas.microsoft.com/office/drawing/2014/main" id="{5DA264C2-F379-42F3-90B5-924196C53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133475"/>
            <a:ext cx="11239500" cy="62865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</p:sp>
      <p:sp>
        <p:nvSpPr>
          <p:cNvPr id="9" name="arch-scene-rail">
            <a:extLst xmlns:a="http://schemas.openxmlformats.org/drawingml/2006/main">
              <a:ext uri="{FF2B5EF4-FFF2-40B4-BE49-F238E27FC236}">
                <a16:creationId xmlns:a16="http://schemas.microsoft.com/office/drawing/2014/main" id="{50CEFAB2-92F0-4D17-9E5B-F6AD0ED2F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133475"/>
            <a:ext cx="1028700" cy="62865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1E5688"/>
          </a:solidFill>
          <a:ln xmlns:a="http://schemas.openxmlformats.org/drawingml/2006/main" w="0">
            <a:solidFill>
              <a:srgbClr val="1E5688"/>
            </a:solidFill>
            <a:prstDash val="solid"/>
          </a:ln>
        </p:spPr>
      </p:sp>
      <p:sp>
        <p:nvSpPr>
          <p:cNvPr id="10" name="arch-scene-title">
            <a:extLst xmlns:a="http://schemas.openxmlformats.org/drawingml/2006/main">
              <a:ext uri="{FF2B5EF4-FFF2-40B4-BE49-F238E27FC236}">
                <a16:creationId xmlns:a16="http://schemas.microsoft.com/office/drawing/2014/main" id="{B457A243-3E83-4B4A-AF36-1AE6B16B7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219200"/>
            <a:ext cx="8382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业务场景</a:t>
            </a:r>
          </a:p>
        </p:txBody>
      </p:sp>
      <p:sp>
        <p:nvSpPr>
          <p:cNvPr id="11" name="arch-scene-tag">
            <a:extLst xmlns:a="http://schemas.openxmlformats.org/drawingml/2006/main">
              <a:ext uri="{FF2B5EF4-FFF2-40B4-BE49-F238E27FC236}">
                <a16:creationId xmlns:a16="http://schemas.microsoft.com/office/drawing/2014/main" id="{404F3ABF-9FF9-471C-B509-A597B8FF3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476375"/>
            <a:ext cx="8382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统一展示入口</a:t>
            </a:r>
          </a:p>
        </p:txBody>
      </p:sp>
      <p:sp>
        <p:nvSpPr>
          <p:cNvPr id="12" name="arch-scene-card-1">
            <a:extLst xmlns:a="http://schemas.openxmlformats.org/drawingml/2006/main">
              <a:ext uri="{FF2B5EF4-FFF2-40B4-BE49-F238E27FC236}">
                <a16:creationId xmlns:a16="http://schemas.microsoft.com/office/drawing/2014/main" id="{3FD7E59D-FAC5-4D0E-A908-B452BC64C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1266825"/>
            <a:ext cx="1579563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日常值守</a:t>
            </a:r>
          </a:p>
        </p:txBody>
      </p:sp>
      <p:sp>
        <p:nvSpPr>
          <p:cNvPr id="13" name="arch-scene-card-2">
            <a:extLst xmlns:a="http://schemas.openxmlformats.org/drawingml/2006/main">
              <a:ext uri="{FF2B5EF4-FFF2-40B4-BE49-F238E27FC236}">
                <a16:creationId xmlns:a16="http://schemas.microsoft.com/office/drawing/2014/main" id="{339C625A-1BC9-433B-AB80-459B1DC1E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3588" y="1266825"/>
            <a:ext cx="1579563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业务健康</a:t>
            </a:r>
          </a:p>
        </p:txBody>
      </p:sp>
      <p:sp>
        <p:nvSpPr>
          <p:cNvPr id="14" name="arch-scene-card-3">
            <a:extLst xmlns:a="http://schemas.openxmlformats.org/drawingml/2006/main">
              <a:ext uri="{FF2B5EF4-FFF2-40B4-BE49-F238E27FC236}">
                <a16:creationId xmlns:a16="http://schemas.microsoft.com/office/drawing/2014/main" id="{27A1B5DC-69C6-436B-9176-25C1C07C3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8875" y="1266825"/>
            <a:ext cx="1579563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故障研判</a:t>
            </a:r>
          </a:p>
        </p:txBody>
      </p:sp>
      <p:sp>
        <p:nvSpPr>
          <p:cNvPr id="15" name="arch-scene-card-4">
            <a:extLst xmlns:a="http://schemas.openxmlformats.org/drawingml/2006/main">
              <a:ext uri="{FF2B5EF4-FFF2-40B4-BE49-F238E27FC236}">
                <a16:creationId xmlns:a16="http://schemas.microsoft.com/office/drawing/2014/main" id="{85CD9378-516E-4DE7-88C0-EC520854C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4163" y="1266825"/>
            <a:ext cx="1579563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影响分析</a:t>
            </a:r>
          </a:p>
        </p:txBody>
      </p:sp>
      <p:sp>
        <p:nvSpPr>
          <p:cNvPr id="16" name="arch-scene-card-5">
            <a:extLst xmlns:a="http://schemas.openxmlformats.org/drawingml/2006/main">
              <a:ext uri="{FF2B5EF4-FFF2-40B4-BE49-F238E27FC236}">
                <a16:creationId xmlns:a16="http://schemas.microsoft.com/office/drawing/2014/main" id="{808AE03A-3116-4E69-91B8-5D25903EB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9450" y="1266825"/>
            <a:ext cx="1579563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事件复盘</a:t>
            </a:r>
          </a:p>
        </p:txBody>
      </p:sp>
      <p:sp>
        <p:nvSpPr>
          <p:cNvPr id="17" name="arch-scene-card-6">
            <a:extLst xmlns:a="http://schemas.openxmlformats.org/drawingml/2006/main">
              <a:ext uri="{FF2B5EF4-FFF2-40B4-BE49-F238E27FC236}">
                <a16:creationId xmlns:a16="http://schemas.microsoft.com/office/drawing/2014/main" id="{7732E0E5-6AE8-44E7-BD88-A4888ED0C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4738" y="1266825"/>
            <a:ext cx="1579563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管理驾驶舱</a:t>
            </a:r>
          </a:p>
        </p:txBody>
      </p:sp>
      <p:sp>
        <p:nvSpPr>
          <p:cNvPr id="18" name="arch-service-surface">
            <a:extLst xmlns:a="http://schemas.openxmlformats.org/drawingml/2006/main">
              <a:ext uri="{FF2B5EF4-FFF2-40B4-BE49-F238E27FC236}">
                <a16:creationId xmlns:a16="http://schemas.microsoft.com/office/drawing/2014/main" id="{B279433F-651B-407D-8E3A-40CA9D6A9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819275"/>
            <a:ext cx="11239500" cy="74295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CF8F4"/>
          </a:solidFill>
          <a:ln xmlns:a="http://schemas.openxmlformats.org/drawingml/2006/main" w="10001">
            <a:solidFill>
              <a:srgbClr val="B5DCCC"/>
            </a:solidFill>
            <a:prstDash val="solid"/>
          </a:ln>
        </p:spPr>
      </p:sp>
      <p:sp>
        <p:nvSpPr>
          <p:cNvPr id="19" name="arch-service-rail">
            <a:extLst xmlns:a="http://schemas.openxmlformats.org/drawingml/2006/main">
              <a:ext uri="{FF2B5EF4-FFF2-40B4-BE49-F238E27FC236}">
                <a16:creationId xmlns:a16="http://schemas.microsoft.com/office/drawing/2014/main" id="{486DC7DD-D30A-46C1-9840-B42CE7652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819275"/>
            <a:ext cx="1028700" cy="74295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237B69"/>
          </a:solidFill>
          <a:ln xmlns:a="http://schemas.openxmlformats.org/drawingml/2006/main" w="0">
            <a:solidFill>
              <a:srgbClr val="237B69"/>
            </a:solidFill>
            <a:prstDash val="solid"/>
          </a:ln>
        </p:spPr>
      </p:sp>
      <p:sp>
        <p:nvSpPr>
          <p:cNvPr id="20" name="arch-service-title">
            <a:extLst xmlns:a="http://schemas.openxmlformats.org/drawingml/2006/main">
              <a:ext uri="{FF2B5EF4-FFF2-40B4-BE49-F238E27FC236}">
                <a16:creationId xmlns:a16="http://schemas.microsoft.com/office/drawing/2014/main" id="{D56C56BE-BC2E-4A7F-B548-5B0B748D8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05000"/>
            <a:ext cx="8382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展示服务</a:t>
            </a:r>
          </a:p>
        </p:txBody>
      </p:sp>
      <p:sp>
        <p:nvSpPr>
          <p:cNvPr id="21" name="arch-service-tag">
            <a:extLst xmlns:a="http://schemas.openxmlformats.org/drawingml/2006/main">
              <a:ext uri="{FF2B5EF4-FFF2-40B4-BE49-F238E27FC236}">
                <a16:creationId xmlns:a16="http://schemas.microsoft.com/office/drawing/2014/main" id="{2C9CFAFB-33ED-4D8E-AD6B-A42968176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276475"/>
            <a:ext cx="8382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861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看全・下钻・回放</a:t>
            </a:r>
          </a:p>
        </p:txBody>
      </p:sp>
      <p:sp>
        <p:nvSpPr>
          <p:cNvPr id="22" name="arch-service-card-1">
            <a:extLst xmlns:a="http://schemas.openxmlformats.org/drawingml/2006/main">
              <a:ext uri="{FF2B5EF4-FFF2-40B4-BE49-F238E27FC236}">
                <a16:creationId xmlns:a16="http://schemas.microsoft.com/office/drawing/2014/main" id="{0A52BFA2-CDB4-4050-BDA4-4CC7972FA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1943100"/>
            <a:ext cx="1587500" cy="4953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685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全链路总览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业务、应用、服务、资源统一视图</a:t>
            </a:r>
          </a:p>
        </p:txBody>
      </p:sp>
      <p:sp>
        <p:nvSpPr>
          <p:cNvPr id="23" name="arch-service-card-2">
            <a:extLst xmlns:a="http://schemas.openxmlformats.org/drawingml/2006/main">
              <a:ext uri="{FF2B5EF4-FFF2-40B4-BE49-F238E27FC236}">
                <a16:creationId xmlns:a16="http://schemas.microsoft.com/office/drawing/2014/main" id="{9B7C2357-7BF9-4C03-8919-F1DAE04FD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2000" y="1943100"/>
            <a:ext cx="1587500" cy="4953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57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多层拓扑展示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调用、网络、部署与设施层级</a:t>
            </a:r>
          </a:p>
        </p:txBody>
      </p:sp>
      <p:sp>
        <p:nvSpPr>
          <p:cNvPr id="24" name="arch-service-card-3">
            <a:extLst xmlns:a="http://schemas.openxmlformats.org/drawingml/2006/main">
              <a:ext uri="{FF2B5EF4-FFF2-40B4-BE49-F238E27FC236}">
                <a16:creationId xmlns:a16="http://schemas.microsoft.com/office/drawing/2014/main" id="{691D299A-2BF4-4ACB-8FD3-F7FC062E6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5700" y="1943100"/>
            <a:ext cx="1587500" cy="4953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57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健康与告警联动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指标、告警、变更、工单同屏</a:t>
            </a:r>
          </a:p>
        </p:txBody>
      </p:sp>
      <p:sp>
        <p:nvSpPr>
          <p:cNvPr id="25" name="arch-service-card-4">
            <a:extLst xmlns:a="http://schemas.openxmlformats.org/drawingml/2006/main">
              <a:ext uri="{FF2B5EF4-FFF2-40B4-BE49-F238E27FC236}">
                <a16:creationId xmlns:a16="http://schemas.microsoft.com/office/drawing/2014/main" id="{4F414AF1-03A3-468C-B337-21E0B0F73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943100"/>
            <a:ext cx="1587500" cy="4953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57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交互分析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筛选、下钻、路径和前后对比</a:t>
            </a:r>
          </a:p>
        </p:txBody>
      </p:sp>
      <p:sp>
        <p:nvSpPr>
          <p:cNvPr id="26" name="arch-service-card-5">
            <a:extLst xmlns:a="http://schemas.openxmlformats.org/drawingml/2006/main">
              <a:ext uri="{FF2B5EF4-FFF2-40B4-BE49-F238E27FC236}">
                <a16:creationId xmlns:a16="http://schemas.microsoft.com/office/drawing/2014/main" id="{07E70B64-8D64-4CC5-8F1D-B67FE0BE6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100" y="1943100"/>
            <a:ext cx="1587500" cy="4953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57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时间轴回放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实时态、历史态、事件态复核</a:t>
            </a:r>
          </a:p>
        </p:txBody>
      </p:sp>
      <p:sp>
        <p:nvSpPr>
          <p:cNvPr id="27" name="arch-service-card-6">
            <a:extLst xmlns:a="http://schemas.openxmlformats.org/drawingml/2006/main">
              <a:ext uri="{FF2B5EF4-FFF2-40B4-BE49-F238E27FC236}">
                <a16:creationId xmlns:a16="http://schemas.microsoft.com/office/drawing/2014/main" id="{0E8FB837-CFC5-43F7-8F32-B248CEA3A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56800" y="1943100"/>
            <a:ext cx="1587500" cy="4953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57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大屏与分享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快照、轮播、导出和受控分享</a:t>
            </a:r>
          </a:p>
        </p:txBody>
      </p:sp>
      <p:sp>
        <p:nvSpPr>
          <p:cNvPr id="28" name="arch-core-surface">
            <a:extLst xmlns:a="http://schemas.openxmlformats.org/drawingml/2006/main">
              <a:ext uri="{FF2B5EF4-FFF2-40B4-BE49-F238E27FC236}">
                <a16:creationId xmlns:a16="http://schemas.microsoft.com/office/drawing/2014/main" id="{645EE924-D791-4F24-A048-59D5A78E5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619375"/>
            <a:ext cx="11239500" cy="1428750"/>
          </a:xfrm>
          <a:prstGeom xmlns:a="http://schemas.openxmlformats.org/drawingml/2006/main" prst="roundRect">
            <a:avLst>
              <a:gd name="adj" fmla="val 6000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10001">
            <a:solidFill>
              <a:srgbClr val="E8CE98"/>
            </a:solidFill>
            <a:prstDash val="solid"/>
          </a:ln>
        </p:spPr>
      </p:sp>
      <p:sp>
        <p:nvSpPr>
          <p:cNvPr id="29" name="arch-core-rail">
            <a:extLst xmlns:a="http://schemas.openxmlformats.org/drawingml/2006/main">
              <a:ext uri="{FF2B5EF4-FFF2-40B4-BE49-F238E27FC236}">
                <a16:creationId xmlns:a16="http://schemas.microsoft.com/office/drawing/2014/main" id="{5940C5B1-A825-442C-ACDD-F85F02FE2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619375"/>
            <a:ext cx="1028700" cy="142875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A86C0D"/>
          </a:solidFill>
          <a:ln xmlns:a="http://schemas.openxmlformats.org/drawingml/2006/main" w="0">
            <a:solidFill>
              <a:srgbClr val="A86C0D"/>
            </a:solidFill>
            <a:prstDash val="solid"/>
          </a:ln>
        </p:spPr>
      </p:sp>
      <p:sp>
        <p:nvSpPr>
          <p:cNvPr id="30" name="arch-core-title">
            <a:extLst xmlns:a="http://schemas.openxmlformats.org/drawingml/2006/main">
              <a:ext uri="{FF2B5EF4-FFF2-40B4-BE49-F238E27FC236}">
                <a16:creationId xmlns:a16="http://schemas.microsoft.com/office/drawing/2014/main" id="{0044BAFA-D78D-4AB3-A87E-F49AEB511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705100"/>
            <a:ext cx="8382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核心能力</a:t>
            </a:r>
          </a:p>
        </p:txBody>
      </p:sp>
      <p:sp>
        <p:nvSpPr>
          <p:cNvPr id="31" name="arch-core-tag">
            <a:extLst xmlns:a="http://schemas.openxmlformats.org/drawingml/2006/main">
              <a:ext uri="{FF2B5EF4-FFF2-40B4-BE49-F238E27FC236}">
                <a16:creationId xmlns:a16="http://schemas.microsoft.com/office/drawing/2014/main" id="{D4582F8C-8A1E-49E6-ABBE-55840EE5C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762375"/>
            <a:ext cx="8382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861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编排・聚合・联动</a:t>
            </a:r>
          </a:p>
        </p:txBody>
      </p:sp>
      <p:sp>
        <p:nvSpPr>
          <p:cNvPr id="32" name="arch-core-statement">
            <a:extLst xmlns:a="http://schemas.openxmlformats.org/drawingml/2006/main">
              <a:ext uri="{FF2B5EF4-FFF2-40B4-BE49-F238E27FC236}">
                <a16:creationId xmlns:a16="http://schemas.microsoft.com/office/drawing/2014/main" id="{373588B9-1C22-427D-BB7E-3E0695DAE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667000"/>
            <a:ext cx="990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88" b="1">
                <a:solidFill>
                  <a:srgbClr val="A86C0D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核心原则：统一对象身份、统一时间窗、统一拓扑版本、统一来源水位</a:t>
            </a:r>
          </a:p>
        </p:txBody>
      </p:sp>
      <p:sp>
        <p:nvSpPr>
          <p:cNvPr id="33" name="arch-core-top-1">
            <a:extLst xmlns:a="http://schemas.openxmlformats.org/drawingml/2006/main">
              <a:ext uri="{FF2B5EF4-FFF2-40B4-BE49-F238E27FC236}">
                <a16:creationId xmlns:a16="http://schemas.microsoft.com/office/drawing/2014/main" id="{D869CFF5-31C9-4268-9F82-DB51A3F11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886075"/>
            <a:ext cx="241935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846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4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场景与视图编排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0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角色、范围、模板、组件、权限与刷新策略</a:t>
            </a:r>
          </a:p>
        </p:txBody>
      </p:sp>
      <p:sp>
        <p:nvSpPr>
          <p:cNvPr id="34" name="arch-core-top-2">
            <a:extLst xmlns:a="http://schemas.openxmlformats.org/drawingml/2006/main">
              <a:ext uri="{FF2B5EF4-FFF2-40B4-BE49-F238E27FC236}">
                <a16:creationId xmlns:a16="http://schemas.microsoft.com/office/drawing/2014/main" id="{56D710BC-2EB4-4A3B-9A3E-350BA51D0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2886075"/>
            <a:ext cx="241935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681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4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统一查询上下文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0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tenant、scope、object、time、as_of、version、watermark</a:t>
            </a:r>
          </a:p>
        </p:txBody>
      </p:sp>
      <p:sp>
        <p:nvSpPr>
          <p:cNvPr id="35" name="arch-core-top-3">
            <a:extLst xmlns:a="http://schemas.openxmlformats.org/drawingml/2006/main">
              <a:ext uri="{FF2B5EF4-FFF2-40B4-BE49-F238E27FC236}">
                <a16:creationId xmlns:a16="http://schemas.microsoft.com/office/drawing/2014/main" id="{E8EC080A-2045-43FD-AD59-535046004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886075"/>
            <a:ext cx="241935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3244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4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跨中心数据聚合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0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适配器并行查询、字段映射、时间对齐与状态折叠</a:t>
            </a:r>
          </a:p>
        </p:txBody>
      </p:sp>
      <p:sp>
        <p:nvSpPr>
          <p:cNvPr id="36" name="arch-core-top-4">
            <a:extLst xmlns:a="http://schemas.openxmlformats.org/drawingml/2006/main">
              <a:ext uri="{FF2B5EF4-FFF2-40B4-BE49-F238E27FC236}">
                <a16:creationId xmlns:a16="http://schemas.microsoft.com/office/drawing/2014/main" id="{55DB62BA-1925-4DBC-ADED-F56831409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886075"/>
            <a:ext cx="241935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69869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4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展示投影计算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0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健康度、趋势、影响摘要及告警／变更／责任人叠加</a:t>
            </a:r>
          </a:p>
        </p:txBody>
      </p:sp>
      <p:sp>
        <p:nvSpPr>
          <p:cNvPr id="37" name="arch-core-bottom-1">
            <a:extLst xmlns:a="http://schemas.openxmlformats.org/drawingml/2006/main">
              <a:ext uri="{FF2B5EF4-FFF2-40B4-BE49-F238E27FC236}">
                <a16:creationId xmlns:a16="http://schemas.microsoft.com/office/drawing/2014/main" id="{B4C683DD-8914-47A7-8C95-DB586B9EE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448050"/>
            <a:ext cx="3251200" cy="4953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95152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交互与联动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1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筛选、下钻、路径、对比、证据跳转及权威处置入口</a:t>
            </a:r>
          </a:p>
        </p:txBody>
      </p:sp>
      <p:sp>
        <p:nvSpPr>
          <p:cNvPr id="38" name="arch-core-bottom-2">
            <a:extLst xmlns:a="http://schemas.openxmlformats.org/drawingml/2006/main">
              <a:ext uri="{FF2B5EF4-FFF2-40B4-BE49-F238E27FC236}">
                <a16:creationId xmlns:a16="http://schemas.microsoft.com/office/drawing/2014/main" id="{9A01B591-B8D3-43AB-99F4-D11A1A7A1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5700" y="3448050"/>
            <a:ext cx="3251200" cy="4953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98564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快照与回放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1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绑定视图版本、查询上下文、拓扑版本和来源水位</a:t>
            </a:r>
          </a:p>
        </p:txBody>
      </p:sp>
      <p:sp>
        <p:nvSpPr>
          <p:cNvPr id="39" name="arch-core-bottom-3">
            <a:extLst xmlns:a="http://schemas.openxmlformats.org/drawingml/2006/main">
              <a:ext uri="{FF2B5EF4-FFF2-40B4-BE49-F238E27FC236}">
                <a16:creationId xmlns:a16="http://schemas.microsoft.com/office/drawing/2014/main" id="{A1BBEE20-E723-4EC0-86FE-6A6EF77BD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100" y="3448050"/>
            <a:ext cx="3251200" cy="4953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8724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韧性与质量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1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组件级超时熔断、局部降级、新鲜度标识和视图质量反馈</a:t>
            </a:r>
          </a:p>
        </p:txBody>
      </p:sp>
      <p:sp>
        <p:nvSpPr>
          <p:cNvPr id="40" name="arch-context-surface">
            <a:extLst xmlns:a="http://schemas.openxmlformats.org/drawingml/2006/main">
              <a:ext uri="{FF2B5EF4-FFF2-40B4-BE49-F238E27FC236}">
                <a16:creationId xmlns:a16="http://schemas.microsoft.com/office/drawing/2014/main" id="{0A68E412-716E-4C26-9F52-1E1192C57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105275"/>
            <a:ext cx="11239500" cy="819150"/>
          </a:xfrm>
          <a:prstGeom xmlns:a="http://schemas.openxmlformats.org/drawingml/2006/main" prst="roundRect">
            <a:avLst>
              <a:gd name="adj" fmla="val 10465"/>
            </a:avLst>
          </a:prstGeom>
          <a:solidFill xmlns:a="http://schemas.openxmlformats.org/drawingml/2006/main">
            <a:srgbClr val="F5F1FB"/>
          </a:solidFill>
          <a:ln xmlns:a="http://schemas.openxmlformats.org/drawingml/2006/main" w="10001">
            <a:solidFill>
              <a:srgbClr val="D2C6E7"/>
            </a:solidFill>
            <a:prstDash val="solid"/>
          </a:ln>
        </p:spPr>
      </p:sp>
      <p:sp>
        <p:nvSpPr>
          <p:cNvPr id="41" name="arch-context-rail">
            <a:extLst xmlns:a="http://schemas.openxmlformats.org/drawingml/2006/main">
              <a:ext uri="{FF2B5EF4-FFF2-40B4-BE49-F238E27FC236}">
                <a16:creationId xmlns:a16="http://schemas.microsoft.com/office/drawing/2014/main" id="{C089834A-2D6F-40F9-86A2-4AA014A87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105275"/>
            <a:ext cx="1028700" cy="819150"/>
          </a:xfrm>
          <a:prstGeom xmlns:a="http://schemas.openxmlformats.org/drawingml/2006/main" prst="roundRect">
            <a:avLst>
              <a:gd name="adj" fmla="val 10465"/>
            </a:avLst>
          </a:prstGeom>
          <a:solidFill xmlns:a="http://schemas.openxmlformats.org/drawingml/2006/main">
            <a:srgbClr val="66539B"/>
          </a:solidFill>
          <a:ln xmlns:a="http://schemas.openxmlformats.org/drawingml/2006/main" w="0">
            <a:solidFill>
              <a:srgbClr val="66539B"/>
            </a:solidFill>
            <a:prstDash val="solid"/>
          </a:ln>
        </p:spPr>
      </p:sp>
      <p:sp>
        <p:nvSpPr>
          <p:cNvPr id="42" name="arch-context-title">
            <a:extLst xmlns:a="http://schemas.openxmlformats.org/drawingml/2006/main">
              <a:ext uri="{FF2B5EF4-FFF2-40B4-BE49-F238E27FC236}">
                <a16:creationId xmlns:a16="http://schemas.microsoft.com/office/drawing/2014/main" id="{EC93EBEB-5270-4F6B-8589-333E69C08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91000"/>
            <a:ext cx="8382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371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对象与上下文</a:t>
            </a:r>
          </a:p>
        </p:txBody>
      </p:sp>
      <p:sp>
        <p:nvSpPr>
          <p:cNvPr id="43" name="arch-context-tag">
            <a:extLst xmlns:a="http://schemas.openxmlformats.org/drawingml/2006/main">
              <a:ext uri="{FF2B5EF4-FFF2-40B4-BE49-F238E27FC236}">
                <a16:creationId xmlns:a16="http://schemas.microsoft.com/office/drawing/2014/main" id="{CC3C31CD-DAF3-4B79-82C4-7A48ABD4A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638675"/>
            <a:ext cx="8382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一致性基础</a:t>
            </a:r>
          </a:p>
        </p:txBody>
      </p:sp>
      <p:sp>
        <p:nvSpPr>
          <p:cNvPr id="44" name="arch-context-card-1">
            <a:extLst xmlns:a="http://schemas.openxmlformats.org/drawingml/2006/main">
              <a:ext uri="{FF2B5EF4-FFF2-40B4-BE49-F238E27FC236}">
                <a16:creationId xmlns:a16="http://schemas.microsoft.com/office/drawing/2014/main" id="{14ECF5FC-D825-46AE-8283-05C420F8A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238625"/>
            <a:ext cx="3244850" cy="552450"/>
          </a:xfrm>
          <a:prstGeom xmlns:a="http://schemas.openxmlformats.org/drawingml/2006/main" prst="roundRect">
            <a:avLst>
              <a:gd name="adj" fmla="val 1206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D2C6E7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89021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6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统一对象层级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业务 → 应用 → 服务 → 实例 → 网络 → 数据 → 设施</a:t>
            </a:r>
          </a:p>
        </p:txBody>
      </p:sp>
      <p:sp>
        <p:nvSpPr>
          <p:cNvPr id="45" name="arch-context-card-2">
            <a:extLst xmlns:a="http://schemas.openxmlformats.org/drawingml/2006/main">
              <a:ext uri="{FF2B5EF4-FFF2-40B4-BE49-F238E27FC236}">
                <a16:creationId xmlns:a16="http://schemas.microsoft.com/office/drawing/2014/main" id="{1680D5AD-A340-4684-BF20-251CD249F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8875" y="4238625"/>
            <a:ext cx="3244850" cy="552450"/>
          </a:xfrm>
          <a:prstGeom xmlns:a="http://schemas.openxmlformats.org/drawingml/2006/main" prst="roundRect">
            <a:avLst>
              <a:gd name="adj" fmla="val 1206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D2C6E7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866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6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查询上下文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租户、业务范围、对象身份、时间窗、as_of、拓扑版本和数据水位</a:t>
            </a:r>
          </a:p>
        </p:txBody>
      </p:sp>
      <p:sp>
        <p:nvSpPr>
          <p:cNvPr id="46" name="arch-context-card-3">
            <a:extLst xmlns:a="http://schemas.openxmlformats.org/drawingml/2006/main">
              <a:ext uri="{FF2B5EF4-FFF2-40B4-BE49-F238E27FC236}">
                <a16:creationId xmlns:a16="http://schemas.microsoft.com/office/drawing/2014/main" id="{86B68C32-9E15-43B2-8058-A59639CED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9450" y="4238625"/>
            <a:ext cx="3244850" cy="552450"/>
          </a:xfrm>
          <a:prstGeom xmlns:a="http://schemas.openxmlformats.org/drawingml/2006/main" prst="roundRect">
            <a:avLst>
              <a:gd name="adj" fmla="val 1206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D2C6E7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866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6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来源状态与新鲜度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每个组件返回 data_as_of、source_status、freshness 和降级原因</a:t>
            </a:r>
          </a:p>
        </p:txBody>
      </p:sp>
      <p:sp>
        <p:nvSpPr>
          <p:cNvPr id="47" name="arch-source-surface">
            <a:extLst xmlns:a="http://schemas.openxmlformats.org/drawingml/2006/main">
              <a:ext uri="{FF2B5EF4-FFF2-40B4-BE49-F238E27FC236}">
                <a16:creationId xmlns:a16="http://schemas.microsoft.com/office/drawing/2014/main" id="{53BBC892-3BF0-4194-874D-3C7456A5D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981575"/>
            <a:ext cx="11239500" cy="723900"/>
          </a:xfrm>
          <a:prstGeom xmlns:a="http://schemas.openxmlformats.org/drawingml/2006/main" prst="roundRect">
            <a:avLst>
              <a:gd name="adj" fmla="val 11842"/>
            </a:avLst>
          </a:prstGeom>
          <a:solidFill xmlns:a="http://schemas.openxmlformats.org/drawingml/2006/main">
            <a:srgbClr val="F1F5F8"/>
          </a:solidFill>
          <a:ln xmlns:a="http://schemas.openxmlformats.org/drawingml/2006/main" w="10001">
            <a:solidFill>
              <a:srgbClr val="CAD6DF"/>
            </a:solidFill>
            <a:prstDash val="solid"/>
          </a:ln>
        </p:spPr>
      </p:sp>
      <p:sp>
        <p:nvSpPr>
          <p:cNvPr id="48" name="arch-source-rail">
            <a:extLst xmlns:a="http://schemas.openxmlformats.org/drawingml/2006/main">
              <a:ext uri="{FF2B5EF4-FFF2-40B4-BE49-F238E27FC236}">
                <a16:creationId xmlns:a16="http://schemas.microsoft.com/office/drawing/2014/main" id="{EB598BC6-A9CE-4F41-A0CE-FAEF7F648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981575"/>
            <a:ext cx="1028700" cy="723900"/>
          </a:xfrm>
          <a:prstGeom xmlns:a="http://schemas.openxmlformats.org/drawingml/2006/main" prst="roundRect">
            <a:avLst>
              <a:gd name="adj" fmla="val 11842"/>
            </a:avLst>
          </a:prstGeom>
          <a:solidFill xmlns:a="http://schemas.openxmlformats.org/drawingml/2006/main">
            <a:srgbClr val="52697D"/>
          </a:solidFill>
          <a:ln xmlns:a="http://schemas.openxmlformats.org/drawingml/2006/main" w="0">
            <a:solidFill>
              <a:srgbClr val="52697D"/>
            </a:solidFill>
            <a:prstDash val="solid"/>
          </a:ln>
        </p:spPr>
      </p:sp>
      <p:sp>
        <p:nvSpPr>
          <p:cNvPr id="49" name="arch-source-title">
            <a:extLst xmlns:a="http://schemas.openxmlformats.org/drawingml/2006/main">
              <a:ext uri="{FF2B5EF4-FFF2-40B4-BE49-F238E27FC236}">
                <a16:creationId xmlns:a16="http://schemas.microsoft.com/office/drawing/2014/main" id="{D3C3B3BB-92D9-41F6-A2A2-F81A2BBDD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67300"/>
            <a:ext cx="8382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权威来源</a:t>
            </a:r>
          </a:p>
        </p:txBody>
      </p:sp>
      <p:sp>
        <p:nvSpPr>
          <p:cNvPr id="50" name="arch-source-tag">
            <a:extLst xmlns:a="http://schemas.openxmlformats.org/drawingml/2006/main">
              <a:ext uri="{FF2B5EF4-FFF2-40B4-BE49-F238E27FC236}">
                <a16:creationId xmlns:a16="http://schemas.microsoft.com/office/drawing/2014/main" id="{ABD91F65-BB09-4E65-9E31-C32254B4F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419725"/>
            <a:ext cx="8382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只读编排为主</a:t>
            </a:r>
          </a:p>
        </p:txBody>
      </p:sp>
      <p:sp>
        <p:nvSpPr>
          <p:cNvPr id="51" name="arch-source-card-1">
            <a:extLst xmlns:a="http://schemas.openxmlformats.org/drawingml/2006/main">
              <a:ext uri="{FF2B5EF4-FFF2-40B4-BE49-F238E27FC236}">
                <a16:creationId xmlns:a16="http://schemas.microsoft.com/office/drawing/2014/main" id="{167EECE2-4533-4186-8C71-447A8C431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105400"/>
            <a:ext cx="2412206" cy="476250"/>
          </a:xfrm>
          <a:prstGeom xmlns:a="http://schemas.openxmlformats.org/drawingml/2006/main" prst="roundRect">
            <a:avLst>
              <a:gd name="adj" fmla="val 1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94558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2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链路知识／关系／拓扑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9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业务语义、有效关系、路径与版本视图</a:t>
            </a:r>
          </a:p>
        </p:txBody>
      </p:sp>
      <p:sp>
        <p:nvSpPr>
          <p:cNvPr id="52" name="arch-source-card-2">
            <a:extLst xmlns:a="http://schemas.openxmlformats.org/drawingml/2006/main">
              <a:ext uri="{FF2B5EF4-FFF2-40B4-BE49-F238E27FC236}">
                <a16:creationId xmlns:a16="http://schemas.microsoft.com/office/drawing/2014/main" id="{66C408CE-8E4D-45B7-9FA5-5E02416FF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6231" y="5105400"/>
            <a:ext cx="2412206" cy="476250"/>
          </a:xfrm>
          <a:prstGeom xmlns:a="http://schemas.openxmlformats.org/drawingml/2006/main" prst="roundRect">
            <a:avLst>
              <a:gd name="adj" fmla="val 1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96263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2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告警／值班／ITSM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9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风险状态、责任人、工单与处置结果</a:t>
            </a:r>
          </a:p>
        </p:txBody>
      </p:sp>
      <p:sp>
        <p:nvSpPr>
          <p:cNvPr id="53" name="arch-source-card-3">
            <a:extLst xmlns:a="http://schemas.openxmlformats.org/drawingml/2006/main">
              <a:ext uri="{FF2B5EF4-FFF2-40B4-BE49-F238E27FC236}">
                <a16:creationId xmlns:a16="http://schemas.microsoft.com/office/drawing/2014/main" id="{90506C3A-C937-46CB-AB4F-A4F2E5290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4163" y="5105400"/>
            <a:ext cx="2412206" cy="476250"/>
          </a:xfrm>
          <a:prstGeom xmlns:a="http://schemas.openxmlformats.org/drawingml/2006/main" prst="roundRect">
            <a:avLst>
              <a:gd name="adj" fmla="val 1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91118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2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APM／NPM／日志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9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指标趋势、流量、Trace和日志检索入口</a:t>
            </a:r>
          </a:p>
        </p:txBody>
      </p:sp>
      <p:sp>
        <p:nvSpPr>
          <p:cNvPr id="54" name="arch-source-card-4">
            <a:extLst xmlns:a="http://schemas.openxmlformats.org/drawingml/2006/main">
              <a:ext uri="{FF2B5EF4-FFF2-40B4-BE49-F238E27FC236}">
                <a16:creationId xmlns:a16="http://schemas.microsoft.com/office/drawing/2014/main" id="{03C95D8D-8817-487E-9DE7-A7CE87CD8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2094" y="5105400"/>
            <a:ext cx="2412206" cy="476250"/>
          </a:xfrm>
          <a:prstGeom xmlns:a="http://schemas.openxmlformats.org/drawingml/2006/main" prst="roundRect">
            <a:avLst>
              <a:gd name="adj" fmla="val 1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96263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2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CMDB／K8s／DCIM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9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资产属性、部署关系和设施状态</a:t>
            </a:r>
          </a:p>
        </p:txBody>
      </p:sp>
      <p:sp>
        <p:nvSpPr>
          <p:cNvPr id="55" name="arch-store-surface">
            <a:extLst xmlns:a="http://schemas.openxmlformats.org/drawingml/2006/main">
              <a:ext uri="{FF2B5EF4-FFF2-40B4-BE49-F238E27FC236}">
                <a16:creationId xmlns:a16="http://schemas.microsoft.com/office/drawing/2014/main" id="{289F4D44-31D8-45A8-8A33-64DED8EE0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762625"/>
            <a:ext cx="11239500" cy="733425"/>
          </a:xfrm>
          <a:prstGeom xmlns:a="http://schemas.openxmlformats.org/drawingml/2006/main" prst="roundRect">
            <a:avLst>
              <a:gd name="adj" fmla="val 11688"/>
            </a:avLst>
          </a:prstGeom>
          <a:solidFill xmlns:a="http://schemas.openxmlformats.org/drawingml/2006/main">
            <a:srgbClr val="F6F8FA"/>
          </a:solidFill>
          <a:ln xmlns:a="http://schemas.openxmlformats.org/drawingml/2006/main" w="10001">
            <a:solidFill>
              <a:srgbClr val="D4DCE4"/>
            </a:solidFill>
            <a:prstDash val="solid"/>
          </a:ln>
        </p:spPr>
      </p:sp>
      <p:sp>
        <p:nvSpPr>
          <p:cNvPr id="56" name="arch-store-rail">
            <a:extLst xmlns:a="http://schemas.openxmlformats.org/drawingml/2006/main">
              <a:ext uri="{FF2B5EF4-FFF2-40B4-BE49-F238E27FC236}">
                <a16:creationId xmlns:a16="http://schemas.microsoft.com/office/drawing/2014/main" id="{86EDD216-0422-4D8B-92C9-105CC080C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762625"/>
            <a:ext cx="1028700" cy="733425"/>
          </a:xfrm>
          <a:prstGeom xmlns:a="http://schemas.openxmlformats.org/drawingml/2006/main" prst="roundRect">
            <a:avLst>
              <a:gd name="adj" fmla="val 11688"/>
            </a:avLst>
          </a:prstGeom>
          <a:solidFill xmlns:a="http://schemas.openxmlformats.org/drawingml/2006/main">
            <a:srgbClr val="1E5688"/>
          </a:solidFill>
          <a:ln xmlns:a="http://schemas.openxmlformats.org/drawingml/2006/main" w="0">
            <a:solidFill>
              <a:srgbClr val="1E5688"/>
            </a:solidFill>
            <a:prstDash val="solid"/>
          </a:ln>
        </p:spPr>
      </p:sp>
      <p:sp>
        <p:nvSpPr>
          <p:cNvPr id="57" name="arch-store-title">
            <a:extLst xmlns:a="http://schemas.openxmlformats.org/drawingml/2006/main">
              <a:ext uri="{FF2B5EF4-FFF2-40B4-BE49-F238E27FC236}">
                <a16:creationId xmlns:a16="http://schemas.microsoft.com/office/drawing/2014/main" id="{521EFED6-7753-495E-B8E9-4A0D74675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848350"/>
            <a:ext cx="8382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793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存储与治理</a:t>
            </a:r>
          </a:p>
        </p:txBody>
      </p:sp>
      <p:sp>
        <p:nvSpPr>
          <p:cNvPr id="58" name="arch-store-tag">
            <a:extLst xmlns:a="http://schemas.openxmlformats.org/drawingml/2006/main">
              <a:ext uri="{FF2B5EF4-FFF2-40B4-BE49-F238E27FC236}">
                <a16:creationId xmlns:a16="http://schemas.microsoft.com/office/drawing/2014/main" id="{19C04589-86A0-4A52-A041-617EE739E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210300"/>
            <a:ext cx="8382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861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配置・投影・快照</a:t>
            </a:r>
          </a:p>
        </p:txBody>
      </p:sp>
      <p:sp>
        <p:nvSpPr>
          <p:cNvPr id="59" name="arch-store-card-1">
            <a:extLst xmlns:a="http://schemas.openxmlformats.org/drawingml/2006/main">
              <a:ext uri="{FF2B5EF4-FFF2-40B4-BE49-F238E27FC236}">
                <a16:creationId xmlns:a16="http://schemas.microsoft.com/office/drawing/2014/main" id="{2FC51584-E7F9-4866-AE2D-8715677F8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886450"/>
            <a:ext cx="192024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085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PostgreSQL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场景、视图、组件、版本、快照索引与审计</a:t>
            </a:r>
          </a:p>
        </p:txBody>
      </p:sp>
      <p:sp>
        <p:nvSpPr>
          <p:cNvPr id="60" name="arch-store-card-2">
            <a:extLst xmlns:a="http://schemas.openxmlformats.org/drawingml/2006/main">
              <a:ext uri="{FF2B5EF4-FFF2-40B4-BE49-F238E27FC236}">
                <a16:creationId xmlns:a16="http://schemas.microsoft.com/office/drawing/2014/main" id="{755CCFD2-823E-46E5-A03F-E645CFF03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4740" y="5886450"/>
            <a:ext cx="192024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925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缓存／查询索引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实时状态、展示投影和交互会话</a:t>
            </a:r>
          </a:p>
        </p:txBody>
      </p:sp>
      <p:sp>
        <p:nvSpPr>
          <p:cNvPr id="61" name="arch-store-card-3">
            <a:extLst xmlns:a="http://schemas.openxmlformats.org/drawingml/2006/main">
              <a:ext uri="{FF2B5EF4-FFF2-40B4-BE49-F238E27FC236}">
                <a16:creationId xmlns:a16="http://schemas.microsoft.com/office/drawing/2014/main" id="{346BA81B-91DD-4E88-8396-9DE211AD1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1180" y="5886450"/>
            <a:ext cx="192024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925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对象存储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展示快照、回放载荷和导出文件</a:t>
            </a:r>
          </a:p>
        </p:txBody>
      </p:sp>
      <p:sp>
        <p:nvSpPr>
          <p:cNvPr id="62" name="arch-store-card-4">
            <a:extLst xmlns:a="http://schemas.openxmlformats.org/drawingml/2006/main">
              <a:ext uri="{FF2B5EF4-FFF2-40B4-BE49-F238E27FC236}">
                <a16:creationId xmlns:a16="http://schemas.microsoft.com/office/drawing/2014/main" id="{060AE63F-6558-4293-8195-3D5BB517B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7620" y="5886450"/>
            <a:ext cx="192024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80749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事件与任务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刷新、失效、重放、快照与大屏轮播</a:t>
            </a:r>
          </a:p>
        </p:txBody>
      </p:sp>
      <p:sp>
        <p:nvSpPr>
          <p:cNvPr id="63" name="arch-store-card-5">
            <a:extLst xmlns:a="http://schemas.openxmlformats.org/drawingml/2006/main">
              <a:ext uri="{FF2B5EF4-FFF2-40B4-BE49-F238E27FC236}">
                <a16:creationId xmlns:a16="http://schemas.microsoft.com/office/drawing/2014/main" id="{4F74512E-3F1D-4A13-8D7A-90BFE26C6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4060" y="5886450"/>
            <a:ext cx="192024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085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横向治理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权限脱敏、版本水位、审计、HA和备份恢复</a:t>
            </a:r>
          </a:p>
        </p:txBody>
      </p:sp>
    </p:spTree>
    <p:extLst>
      <p:ext uri="{BB962C8B-B14F-4D97-AF65-F5344CB8AC3E}">
        <p14:creationId xmlns:p14="http://schemas.microsoft.com/office/powerpoint/2010/main" val="33099760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6" name="title-2">
            <a:extLst xmlns:a="http://schemas.openxmlformats.org/drawingml/2006/main">
              <a:ext uri="{FF2B5EF4-FFF2-40B4-BE49-F238E27FC236}">
                <a16:creationId xmlns:a16="http://schemas.microsoft.com/office/drawing/2014/main" id="{835EE8FD-A1C7-450A-B17B-1137232A0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"/>
            <a:ext cx="8763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101827"/>
                </a:solidFill>
                <a:latin typeface="PingFang SC"/>
                <a:ea typeface="PingFang SC"/>
                <a:cs typeface="PingFang SC"/>
              </a:defRPr>
            </a:pPr>
            <a:r>
              <a:rPr sz="3150" b="1">
                <a:solidFill>
                  <a:srgbClr val="101827"/>
                </a:solidFill>
                <a:latin typeface="PingFang SC"/>
                <a:ea typeface="PingFang SC"/>
                <a:cs typeface="PingFang SC"/>
              </a:rPr>
              <a:t>全链路展示中心——业务流程图</a:t>
            </a:r>
          </a:p>
        </p:txBody>
      </p:sp>
      <p:sp>
        <p:nvSpPr>
          <p:cNvPr id="2" name="project-2">
            <a:extLst xmlns:a="http://schemas.openxmlformats.org/drawingml/2006/main">
              <a:ext uri="{FF2B5EF4-FFF2-40B4-BE49-F238E27FC236}">
                <a16:creationId xmlns:a16="http://schemas.microsoft.com/office/drawing/2014/main" id="{F59712B6-47C7-4532-9332-3713E00C5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66700"/>
            <a:ext cx="2095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88" b="1">
                <a:solidFill>
                  <a:srgbClr val="1769B0"/>
                </a:solidFill>
                <a:latin typeface="PingFang SC"/>
                <a:ea typeface="PingFang SC"/>
                <a:cs typeface="PingFang SC"/>
              </a:defRPr>
            </a:pPr>
            <a:r>
              <a:rPr sz="1388" b="1">
                <a:solidFill>
                  <a:srgbClr val="1769B0"/>
                </a:solidFill>
                <a:latin typeface="PingFang SC"/>
                <a:ea typeface="PingFang SC"/>
                <a:cs typeface="PingFang SC"/>
              </a:rPr>
              <a:t>浦江项目｜方案设计</a:t>
            </a:r>
          </a:p>
        </p:txBody>
      </p:sp>
      <p:sp>
        <p:nvSpPr>
          <p:cNvPr id="3" name="subtitle-2">
            <a:extLst xmlns:a="http://schemas.openxmlformats.org/drawingml/2006/main">
              <a:ext uri="{FF2B5EF4-FFF2-40B4-BE49-F238E27FC236}">
                <a16:creationId xmlns:a16="http://schemas.microsoft.com/office/drawing/2014/main" id="{B4E884E4-2E5F-4A3F-9CF3-9229CF05F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685800"/>
            <a:ext cx="9810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13" b="0">
                <a:solidFill>
                  <a:srgbClr val="607080"/>
                </a:solidFill>
                <a:latin typeface="PingFang SC"/>
                <a:ea typeface="PingFang SC"/>
                <a:cs typeface="PingFang SC"/>
              </a:defRPr>
            </a:pPr>
            <a:r>
              <a:rPr sz="1313" b="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从场景选择、上下文建立、跨域汇聚到展示回放与质量反馈的业务闭环</a:t>
            </a:r>
          </a:p>
        </p:txBody>
      </p:sp>
      <p:sp>
        <p:nvSpPr>
          <p:cNvPr id="4" name="page-2">
            <a:extLst xmlns:a="http://schemas.openxmlformats.org/drawingml/2006/main">
              <a:ext uri="{FF2B5EF4-FFF2-40B4-BE49-F238E27FC236}">
                <a16:creationId xmlns:a16="http://schemas.microsoft.com/office/drawing/2014/main" id="{E4983E6C-69EF-4640-A6EF-CBE7F7A87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695325"/>
            <a:ext cx="971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88" b="1">
                <a:solidFill>
                  <a:srgbClr val="607080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02 / 03</a:t>
            </a:r>
          </a:p>
        </p:txBody>
      </p:sp>
      <p:sp>
        <p:nvSpPr>
          <p:cNvPr id="5" name="rule-2">
            <a:extLst xmlns:a="http://schemas.openxmlformats.org/drawingml/2006/main">
              <a:ext uri="{FF2B5EF4-FFF2-40B4-BE49-F238E27FC236}">
                <a16:creationId xmlns:a16="http://schemas.microsoft.com/office/drawing/2014/main" id="{F705FB2B-C50D-4161-9D39-321511D9B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8"/>
          </a:solidFill>
          <a:ln xmlns:a="http://schemas.openxmlformats.org/drawingml/2006/main" w="0">
            <a:solidFill>
              <a:srgbClr val="D7E0E8"/>
            </a:solidFill>
            <a:prstDash val="solid"/>
          </a:ln>
        </p:spPr>
      </p:sp>
      <p:sp>
        <p:nvSpPr>
          <p:cNvPr id="6" name="accent-2">
            <a:extLst xmlns:a="http://schemas.openxmlformats.org/drawingml/2006/main">
              <a:ext uri="{FF2B5EF4-FFF2-40B4-BE49-F238E27FC236}">
                <a16:creationId xmlns:a16="http://schemas.microsoft.com/office/drawing/2014/main" id="{00E177B2-1AA5-4C0C-B0FB-27F8D8AFB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2238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9B0"/>
          </a:solidFill>
          <a:ln xmlns:a="http://schemas.openxmlformats.org/drawingml/2006/main" w="0">
            <a:solidFill>
              <a:srgbClr val="1769B0"/>
            </a:solidFill>
            <a:prstDash val="solid"/>
          </a:ln>
        </p:spPr>
      </p:sp>
      <p:sp>
        <p:nvSpPr>
          <p:cNvPr id="7" name="bf-frame">
            <a:extLst xmlns:a="http://schemas.openxmlformats.org/drawingml/2006/main">
              <a:ext uri="{FF2B5EF4-FFF2-40B4-BE49-F238E27FC236}">
                <a16:creationId xmlns:a16="http://schemas.microsoft.com/office/drawing/2014/main" id="{B1558834-C7CE-4645-ACB6-139CE2271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81100"/>
            <a:ext cx="11144250" cy="5314950"/>
          </a:xfrm>
          <a:prstGeom xmlns:a="http://schemas.openxmlformats.org/drawingml/2006/main" prst="roundRect">
            <a:avLst>
              <a:gd name="adj" fmla="val 17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478">
            <a:solidFill>
              <a:srgbClr val="B8D0E8"/>
            </a:solidFill>
            <a:prstDash val="solid"/>
          </a:ln>
        </p:spPr>
      </p:sp>
      <p:sp>
        <p:nvSpPr>
          <p:cNvPr id="8" name="bf-banner">
            <a:extLst xmlns:a="http://schemas.openxmlformats.org/drawingml/2006/main">
              <a:ext uri="{FF2B5EF4-FFF2-40B4-BE49-F238E27FC236}">
                <a16:creationId xmlns:a16="http://schemas.microsoft.com/office/drawing/2014/main" id="{45A68692-F69D-4D97-94CC-D1084AD82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81100"/>
            <a:ext cx="11144250" cy="419100"/>
          </a:xfrm>
          <a:prstGeom xmlns:a="http://schemas.openxmlformats.org/drawingml/2006/main" prst="roundRect">
            <a:avLst>
              <a:gd name="adj" fmla="val 22727"/>
            </a:avLst>
          </a:prstGeom>
          <a:solidFill xmlns:a="http://schemas.openxmlformats.org/drawingml/2006/main">
            <a:srgbClr val="1E5688"/>
          </a:solidFill>
          <a:ln xmlns:a="http://schemas.openxmlformats.org/drawingml/2006/main" w="0">
            <a:solidFill>
              <a:srgbClr val="1E5688"/>
            </a:solidFill>
            <a:prstDash val="solid"/>
          </a:ln>
        </p:spPr>
      </p:sp>
      <p:sp>
        <p:nvSpPr>
          <p:cNvPr id="9" name="bf-banner-text">
            <a:extLst xmlns:a="http://schemas.openxmlformats.org/drawingml/2006/main">
              <a:ext uri="{FF2B5EF4-FFF2-40B4-BE49-F238E27FC236}">
                <a16:creationId xmlns:a16="http://schemas.microsoft.com/office/drawing/2014/main" id="{84436E32-70FA-4EB2-BCEF-CDFA15529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1209675"/>
            <a:ext cx="108013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38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838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场景选择  →  上下文建立  →  跨域汇聚  →  联动展示  →  快照反馈</a:t>
            </a:r>
          </a:p>
        </p:txBody>
      </p:sp>
      <p:sp>
        <p:nvSpPr>
          <p:cNvPr id="10" name="bf-lane-1-head">
            <a:extLst xmlns:a="http://schemas.openxmlformats.org/drawingml/2006/main">
              <a:ext uri="{FF2B5EF4-FFF2-40B4-BE49-F238E27FC236}">
                <a16:creationId xmlns:a16="http://schemas.microsoft.com/office/drawing/2014/main" id="{7DD2FCB8-F0AC-4BF8-AC4C-8AFFBF776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AF8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1" name="bf-lane-1-body">
            <a:extLst xmlns:a="http://schemas.openxmlformats.org/drawingml/2006/main">
              <a:ext uri="{FF2B5EF4-FFF2-40B4-BE49-F238E27FC236}">
                <a16:creationId xmlns:a16="http://schemas.microsoft.com/office/drawing/2014/main" id="{5FCF3B70-1945-44E3-8EB5-193DED4F6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AFE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2" name="bf-lane-1-title">
            <a:extLst xmlns:a="http://schemas.openxmlformats.org/drawingml/2006/main">
              <a:ext uri="{FF2B5EF4-FFF2-40B4-BE49-F238E27FC236}">
                <a16:creationId xmlns:a16="http://schemas.microsoft.com/office/drawing/2014/main" id="{47A33E67-4576-4F73-9411-0CD11D5AF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使用方／大屏</a:t>
            </a:r>
          </a:p>
        </p:txBody>
      </p:sp>
      <p:sp>
        <p:nvSpPr>
          <p:cNvPr id="13" name="bf-lane-2-head">
            <a:extLst xmlns:a="http://schemas.openxmlformats.org/drawingml/2006/main">
              <a:ext uri="{FF2B5EF4-FFF2-40B4-BE49-F238E27FC236}">
                <a16:creationId xmlns:a16="http://schemas.microsoft.com/office/drawing/2014/main" id="{A926F731-CA6A-42D1-8864-0E0DCB867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E2DE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4" name="bf-lane-2-body">
            <a:extLst xmlns:a="http://schemas.openxmlformats.org/drawingml/2006/main">
              <a:ext uri="{FF2B5EF4-FFF2-40B4-BE49-F238E27FC236}">
                <a16:creationId xmlns:a16="http://schemas.microsoft.com/office/drawing/2014/main" id="{17E775A3-E6A7-4A91-9B68-CF06FB5BD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6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5" name="bf-lane-2-title">
            <a:extLst xmlns:a="http://schemas.openxmlformats.org/drawingml/2006/main">
              <a:ext uri="{FF2B5EF4-FFF2-40B4-BE49-F238E27FC236}">
                <a16:creationId xmlns:a16="http://schemas.microsoft.com/office/drawing/2014/main" id="{01E6424A-A211-4592-9240-11D199783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全链路展示中心</a:t>
            </a:r>
          </a:p>
        </p:txBody>
      </p:sp>
      <p:sp>
        <p:nvSpPr>
          <p:cNvPr id="16" name="bf-lane-3-head">
            <a:extLst xmlns:a="http://schemas.openxmlformats.org/drawingml/2006/main">
              <a:ext uri="{FF2B5EF4-FFF2-40B4-BE49-F238E27FC236}">
                <a16:creationId xmlns:a16="http://schemas.microsoft.com/office/drawing/2014/main" id="{61FA74AA-51B7-4FFA-9DE8-64CE594C4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0F4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7" name="bf-lane-3-body">
            <a:extLst xmlns:a="http://schemas.openxmlformats.org/drawingml/2006/main">
              <a:ext uri="{FF2B5EF4-FFF2-40B4-BE49-F238E27FC236}">
                <a16:creationId xmlns:a16="http://schemas.microsoft.com/office/drawing/2014/main" id="{B2327614-5C5F-4BAE-B4AE-C91AF5B1A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8FE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8" name="bf-lane-3-title">
            <a:extLst xmlns:a="http://schemas.openxmlformats.org/drawingml/2006/main">
              <a:ext uri="{FF2B5EF4-FFF2-40B4-BE49-F238E27FC236}">
                <a16:creationId xmlns:a16="http://schemas.microsoft.com/office/drawing/2014/main" id="{73BD6E28-386D-436F-B1B4-39809F80A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关系／拓扑／知识</a:t>
            </a:r>
          </a:p>
        </p:txBody>
      </p:sp>
      <p:sp>
        <p:nvSpPr>
          <p:cNvPr id="19" name="bf-lane-4-head">
            <a:extLst xmlns:a="http://schemas.openxmlformats.org/drawingml/2006/main">
              <a:ext uri="{FF2B5EF4-FFF2-40B4-BE49-F238E27FC236}">
                <a16:creationId xmlns:a16="http://schemas.microsoft.com/office/drawing/2014/main" id="{E6643AAE-6F84-48D4-BD5D-2C2277CBF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F4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20" name="bf-lane-4-body">
            <a:extLst xmlns:a="http://schemas.openxmlformats.org/drawingml/2006/main">
              <a:ext uri="{FF2B5EF4-FFF2-40B4-BE49-F238E27FC236}">
                <a16:creationId xmlns:a16="http://schemas.microsoft.com/office/drawing/2014/main" id="{948D1035-04D1-4930-A302-099BAFFAD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CFD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21" name="bf-lane-4-title">
            <a:extLst xmlns:a="http://schemas.openxmlformats.org/drawingml/2006/main">
              <a:ext uri="{FF2B5EF4-FFF2-40B4-BE49-F238E27FC236}">
                <a16:creationId xmlns:a16="http://schemas.microsoft.com/office/drawing/2014/main" id="{D20EDC26-B73C-48DE-B5BC-71F7CD140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告警／值班／ITSM</a:t>
            </a:r>
          </a:p>
        </p:txBody>
      </p:sp>
      <p:sp>
        <p:nvSpPr>
          <p:cNvPr id="22" name="bf-lane-5-head">
            <a:extLst xmlns:a="http://schemas.openxmlformats.org/drawingml/2006/main">
              <a:ext uri="{FF2B5EF4-FFF2-40B4-BE49-F238E27FC236}">
                <a16:creationId xmlns:a16="http://schemas.microsoft.com/office/drawing/2014/main" id="{A711318B-92E0-42A9-A8D2-7C5EA05CB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F1E5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23" name="bf-lane-5-body">
            <a:extLst xmlns:a="http://schemas.openxmlformats.org/drawingml/2006/main">
              <a:ext uri="{FF2B5EF4-FFF2-40B4-BE49-F238E27FC236}">
                <a16:creationId xmlns:a16="http://schemas.microsoft.com/office/drawing/2014/main" id="{CA3EFCB5-28BE-44EA-B693-0AE9E7B2F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CF8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24" name="bf-lane-5-title">
            <a:extLst xmlns:a="http://schemas.openxmlformats.org/drawingml/2006/main">
              <a:ext uri="{FF2B5EF4-FFF2-40B4-BE49-F238E27FC236}">
                <a16:creationId xmlns:a16="http://schemas.microsoft.com/office/drawing/2014/main" id="{577A863D-1228-4368-814A-FDD0E4C84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观测与资产平台</a:t>
            </a:r>
          </a:p>
        </p:txBody>
      </p:sp>
      <p:sp>
        <p:nvSpPr>
          <p:cNvPr id="25" name="bf-a-u1">
            <a:extLst xmlns:a="http://schemas.openxmlformats.org/drawingml/2006/main">
              <a:ext uri="{FF2B5EF4-FFF2-40B4-BE49-F238E27FC236}">
                <a16:creationId xmlns:a16="http://schemas.microsoft.com/office/drawing/2014/main" id="{FA763345-65B0-4763-8A10-71B9BC24B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2324100"/>
            <a:ext cx="1695450" cy="533400"/>
          </a:xfrm>
          <a:prstGeom xmlns:a="http://schemas.openxmlformats.org/drawingml/2006/main" prst="roundRect">
            <a:avLst>
              <a:gd name="adj" fmla="val 14286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6" name="bf-a-d1">
            <a:extLst xmlns:a="http://schemas.openxmlformats.org/drawingml/2006/main">
              <a:ext uri="{FF2B5EF4-FFF2-40B4-BE49-F238E27FC236}">
                <a16:creationId xmlns:a16="http://schemas.microsoft.com/office/drawing/2014/main" id="{4B7DFACA-C2D1-4E86-BB4C-23F5612B3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2324100"/>
            <a:ext cx="1695450" cy="533400"/>
          </a:xfrm>
          <a:prstGeom xmlns:a="http://schemas.openxmlformats.org/drawingml/2006/main" prst="roundRect">
            <a:avLst>
              <a:gd name="adj" fmla="val 14286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7" name="bf-a-d2">
            <a:extLst xmlns:a="http://schemas.openxmlformats.org/drawingml/2006/main">
              <a:ext uri="{FF2B5EF4-FFF2-40B4-BE49-F238E27FC236}">
                <a16:creationId xmlns:a16="http://schemas.microsoft.com/office/drawing/2014/main" id="{36810719-CBB4-495C-9978-639139738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3095625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8" name="bf-a-s1">
            <a:extLst xmlns:a="http://schemas.openxmlformats.org/drawingml/2006/main">
              <a:ext uri="{FF2B5EF4-FFF2-40B4-BE49-F238E27FC236}">
                <a16:creationId xmlns:a16="http://schemas.microsoft.com/office/drawing/2014/main" id="{E3DCC5F9-254C-4650-818C-86F7767FF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3333750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9" name="bf-a-s2">
            <a:extLst xmlns:a="http://schemas.openxmlformats.org/drawingml/2006/main">
              <a:ext uri="{FF2B5EF4-FFF2-40B4-BE49-F238E27FC236}">
                <a16:creationId xmlns:a16="http://schemas.microsoft.com/office/drawing/2014/main" id="{95D89E01-9304-4FE6-9CEA-CE6D5C462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571875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0" name="bf-a-s3">
            <a:extLst xmlns:a="http://schemas.openxmlformats.org/drawingml/2006/main">
              <a:ext uri="{FF2B5EF4-FFF2-40B4-BE49-F238E27FC236}">
                <a16:creationId xmlns:a16="http://schemas.microsoft.com/office/drawing/2014/main" id="{EB9A70D9-4BA2-47ED-A608-49566742F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3810000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1" name="bf-a-d3">
            <a:extLst xmlns:a="http://schemas.openxmlformats.org/drawingml/2006/main">
              <a:ext uri="{FF2B5EF4-FFF2-40B4-BE49-F238E27FC236}">
                <a16:creationId xmlns:a16="http://schemas.microsoft.com/office/drawing/2014/main" id="{AB4D9A08-2056-4CE7-9729-CC75254C1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4305300"/>
            <a:ext cx="1695450" cy="590550"/>
          </a:xfrm>
          <a:prstGeom xmlns:a="http://schemas.openxmlformats.org/drawingml/2006/main" prst="roundRect">
            <a:avLst>
              <a:gd name="adj" fmla="val 1290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2" name="bf-a-k">
            <a:extLst xmlns:a="http://schemas.openxmlformats.org/drawingml/2006/main">
              <a:ext uri="{FF2B5EF4-FFF2-40B4-BE49-F238E27FC236}">
                <a16:creationId xmlns:a16="http://schemas.microsoft.com/office/drawing/2014/main" id="{B6D61BB4-4D3C-4FE3-86A3-FF57F5346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5048250"/>
            <a:ext cx="1428750" cy="647700"/>
          </a:xfrm>
          <a:prstGeom xmlns:a="http://schemas.openxmlformats.org/drawingml/2006/main" prst="diamond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3" name="bf-a-n">
            <a:extLst xmlns:a="http://schemas.openxmlformats.org/drawingml/2006/main">
              <a:ext uri="{FF2B5EF4-FFF2-40B4-BE49-F238E27FC236}">
                <a16:creationId xmlns:a16="http://schemas.microsoft.com/office/drawing/2014/main" id="{F3B35F93-5A60-4F2D-92B7-BFBE5DF7D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5095875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4" name="bf-a-d4">
            <a:extLst xmlns:a="http://schemas.openxmlformats.org/drawingml/2006/main">
              <a:ext uri="{FF2B5EF4-FFF2-40B4-BE49-F238E27FC236}">
                <a16:creationId xmlns:a16="http://schemas.microsoft.com/office/drawing/2014/main" id="{D0A1CF32-A768-460D-A69C-41994205A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5867400"/>
            <a:ext cx="1695450" cy="476250"/>
          </a:xfrm>
          <a:prstGeom xmlns:a="http://schemas.openxmlformats.org/drawingml/2006/main" prst="roundRect">
            <a:avLst>
              <a:gd name="adj" fmla="val 16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5" name="bf-a-u2">
            <a:extLst xmlns:a="http://schemas.openxmlformats.org/drawingml/2006/main">
              <a:ext uri="{FF2B5EF4-FFF2-40B4-BE49-F238E27FC236}">
                <a16:creationId xmlns:a16="http://schemas.microsoft.com/office/drawing/2014/main" id="{EF6FD4E0-D8BD-4419-830F-F921923D3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5810250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01" name=""/>
          <p:cNvCxnSpPr>
            <a:stCxn xmlns:a="http://schemas.openxmlformats.org/drawingml/2006/main" id="25" idx="3"/>
            <a:endCxn xmlns:a="http://schemas.openxmlformats.org/drawingml/2006/main" id="26" idx="1"/>
          </p:cNvCxnSpPr>
          <p:nvPr/>
        </p:nvCxnSpPr>
        <p:spPr>
          <a:xfrm xmlns:a="http://schemas.openxmlformats.org/drawingml/2006/main">
            <a:off x="2486025" y="2590800"/>
            <a:ext cx="533400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02" name=""/>
          <p:cNvCxnSpPr>
            <a:stCxn xmlns:a="http://schemas.openxmlformats.org/drawingml/2006/main" id="26" idx="2"/>
            <a:endCxn xmlns:a="http://schemas.openxmlformats.org/drawingml/2006/main" id="27" idx="0"/>
          </p:cNvCxnSpPr>
          <p:nvPr/>
        </p:nvCxnSpPr>
        <p:spPr>
          <a:xfrm xmlns:a="http://schemas.openxmlformats.org/drawingml/2006/main">
            <a:off x="3867150" y="2857500"/>
            <a:ext cx="0" cy="238125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03" name=""/>
          <p:cNvCxnSpPr>
            <a:stCxn xmlns:a="http://schemas.openxmlformats.org/drawingml/2006/main" id="27" idx="3"/>
            <a:endCxn xmlns:a="http://schemas.openxmlformats.org/drawingml/2006/main" id="28" idx="1"/>
          </p:cNvCxnSpPr>
          <p:nvPr/>
        </p:nvCxnSpPr>
        <p:spPr>
          <a:xfrm xmlns:a="http://schemas.openxmlformats.org/drawingml/2006/main">
            <a:off x="4714875" y="3371850"/>
            <a:ext cx="533400" cy="238125"/>
          </a:xfrm>
          <a:prstGeom xmlns:a="http://schemas.openxmlformats.org/drawingml/2006/main" prst="bentConnector3">
            <a:avLst>
              <a:gd name="adj1" fmla="val 50000"/>
            </a:avLst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04" name=""/>
          <p:cNvCxnSpPr>
            <a:stCxn xmlns:a="http://schemas.openxmlformats.org/drawingml/2006/main" id="27" idx="3"/>
            <a:endCxn xmlns:a="http://schemas.openxmlformats.org/drawingml/2006/main" id="29" idx="1"/>
          </p:cNvCxnSpPr>
          <p:nvPr/>
        </p:nvCxnSpPr>
        <p:spPr>
          <a:xfrm xmlns:a="http://schemas.openxmlformats.org/drawingml/2006/main">
            <a:off x="4714875" y="3371850"/>
            <a:ext cx="2762250" cy="476250"/>
          </a:xfrm>
          <a:prstGeom xmlns:a="http://schemas.openxmlformats.org/drawingml/2006/main" prst="bentConnector3">
            <a:avLst>
              <a:gd name="adj1" fmla="val 50000"/>
            </a:avLst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05" name=""/>
          <p:cNvCxnSpPr>
            <a:stCxn xmlns:a="http://schemas.openxmlformats.org/drawingml/2006/main" id="27" idx="3"/>
            <a:endCxn xmlns:a="http://schemas.openxmlformats.org/drawingml/2006/main" id="30" idx="1"/>
          </p:cNvCxnSpPr>
          <p:nvPr/>
        </p:nvCxnSpPr>
        <p:spPr>
          <a:xfrm xmlns:a="http://schemas.openxmlformats.org/drawingml/2006/main">
            <a:off x="4714875" y="3371850"/>
            <a:ext cx="4991100" cy="714375"/>
          </a:xfrm>
          <a:prstGeom xmlns:a="http://schemas.openxmlformats.org/drawingml/2006/main" prst="bentConnector3">
            <a:avLst>
              <a:gd name="adj1" fmla="val 50000"/>
            </a:avLst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06" name=""/>
          <p:cNvCxnSpPr>
            <a:stCxn xmlns:a="http://schemas.openxmlformats.org/drawingml/2006/main" id="28" idx="1"/>
            <a:endCxn xmlns:a="http://schemas.openxmlformats.org/drawingml/2006/main" id="31" idx="3"/>
          </p:cNvCxnSpPr>
          <p:nvPr/>
        </p:nvCxnSpPr>
        <p:spPr>
          <a:xfrm xmlns:a="http://schemas.openxmlformats.org/drawingml/2006/main" flipH="1">
            <a:off x="4714875" y="3609975"/>
            <a:ext cx="533400" cy="990600"/>
          </a:xfrm>
          <a:prstGeom xmlns:a="http://schemas.openxmlformats.org/drawingml/2006/main" prst="bentConnector3">
            <a:avLst>
              <a:gd name="adj1" fmla="val 50000"/>
            </a:avLst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07" name=""/>
          <p:cNvCxnSpPr>
            <a:stCxn xmlns:a="http://schemas.openxmlformats.org/drawingml/2006/main" id="29" idx="1"/>
            <a:endCxn xmlns:a="http://schemas.openxmlformats.org/drawingml/2006/main" id="31" idx="3"/>
          </p:cNvCxnSpPr>
          <p:nvPr/>
        </p:nvCxnSpPr>
        <p:spPr>
          <a:xfrm xmlns:a="http://schemas.openxmlformats.org/drawingml/2006/main" flipH="1">
            <a:off x="4714875" y="3848100"/>
            <a:ext cx="2762250" cy="752475"/>
          </a:xfrm>
          <a:prstGeom xmlns:a="http://schemas.openxmlformats.org/drawingml/2006/main" prst="bentConnector3">
            <a:avLst>
              <a:gd name="adj1" fmla="val 50000"/>
            </a:avLst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08" name=""/>
          <p:cNvCxnSpPr>
            <a:stCxn xmlns:a="http://schemas.openxmlformats.org/drawingml/2006/main" id="30" idx="1"/>
            <a:endCxn xmlns:a="http://schemas.openxmlformats.org/drawingml/2006/main" id="31" idx="3"/>
          </p:cNvCxnSpPr>
          <p:nvPr/>
        </p:nvCxnSpPr>
        <p:spPr>
          <a:xfrm xmlns:a="http://schemas.openxmlformats.org/drawingml/2006/main" flipH="1">
            <a:off x="4714875" y="4086225"/>
            <a:ext cx="4991100" cy="514350"/>
          </a:xfrm>
          <a:prstGeom xmlns:a="http://schemas.openxmlformats.org/drawingml/2006/main" prst="bentConnector3">
            <a:avLst>
              <a:gd name="adj1" fmla="val 50000"/>
            </a:avLst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09" name=""/>
          <p:cNvCxnSpPr>
            <a:stCxn xmlns:a="http://schemas.openxmlformats.org/drawingml/2006/main" id="31" idx="2"/>
            <a:endCxn xmlns:a="http://schemas.openxmlformats.org/drawingml/2006/main" id="32" idx="0"/>
          </p:cNvCxnSpPr>
          <p:nvPr/>
        </p:nvCxnSpPr>
        <p:spPr>
          <a:xfrm xmlns:a="http://schemas.openxmlformats.org/drawingml/2006/main">
            <a:off x="3867150" y="4895850"/>
            <a:ext cx="0" cy="15240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10" name=""/>
          <p:cNvCxnSpPr>
            <a:stCxn xmlns:a="http://schemas.openxmlformats.org/drawingml/2006/main" id="32" idx="1"/>
            <a:endCxn xmlns:a="http://schemas.openxmlformats.org/drawingml/2006/main" id="33" idx="3"/>
          </p:cNvCxnSpPr>
          <p:nvPr/>
        </p:nvCxnSpPr>
        <p:spPr>
          <a:xfrm xmlns:a="http://schemas.openxmlformats.org/drawingml/2006/main" flipH="1">
            <a:off x="2486025" y="5372100"/>
            <a:ext cx="666750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11" name=""/>
          <p:cNvCxnSpPr>
            <a:stCxn xmlns:a="http://schemas.openxmlformats.org/drawingml/2006/main" id="33" idx="0"/>
            <a:endCxn xmlns:a="http://schemas.openxmlformats.org/drawingml/2006/main" id="27" idx="1"/>
          </p:cNvCxnSpPr>
          <p:nvPr/>
        </p:nvCxnSpPr>
        <p:spPr>
          <a:xfrm xmlns:a="http://schemas.openxmlformats.org/drawingml/2006/main" flipV="1">
            <a:off x="1638300" y="3371850"/>
            <a:ext cx="1381125" cy="1724025"/>
          </a:xfrm>
          <a:prstGeom xmlns:a="http://schemas.openxmlformats.org/drawingml/2006/main" prst="bentConnector3">
            <a:avLst>
              <a:gd name="adj1" fmla="val 0"/>
            </a:avLst>
          </a:prstGeom>
          <a:ln xmlns:a="http://schemas.openxmlformats.org/drawingml/2006/main" w="17145">
            <a:solidFill>
              <a:srgbClr val="A84C4C"/>
            </a:solidFill>
            <a:prstDash val="dash"/>
            <a:tailEnd type="triangle" w="sm" len="sm"/>
          </a:ln>
        </p:spPr>
      </p:cxnSp>
      <p:cxnSp>
        <p:nvCxnSpPr>
          <p:cNvPr id="112" name=""/>
          <p:cNvCxnSpPr>
            <a:stCxn xmlns:a="http://schemas.openxmlformats.org/drawingml/2006/main" id="32" idx="2"/>
            <a:endCxn xmlns:a="http://schemas.openxmlformats.org/drawingml/2006/main" id="34" idx="0"/>
          </p:cNvCxnSpPr>
          <p:nvPr/>
        </p:nvCxnSpPr>
        <p:spPr>
          <a:xfrm xmlns:a="http://schemas.openxmlformats.org/drawingml/2006/main">
            <a:off x="3867150" y="5695950"/>
            <a:ext cx="0" cy="17145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13" name=""/>
          <p:cNvCxnSpPr>
            <a:stCxn xmlns:a="http://schemas.openxmlformats.org/drawingml/2006/main" id="34" idx="1"/>
            <a:endCxn xmlns:a="http://schemas.openxmlformats.org/drawingml/2006/main" id="35" idx="3"/>
          </p:cNvCxnSpPr>
          <p:nvPr/>
        </p:nvCxnSpPr>
        <p:spPr>
          <a:xfrm xmlns:a="http://schemas.openxmlformats.org/drawingml/2006/main" flipH="1" flipV="1">
            <a:off x="2486025" y="6086475"/>
            <a:ext cx="533400" cy="1905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49" name="bf-parallel">
            <a:extLst xmlns:a="http://schemas.openxmlformats.org/drawingml/2006/main">
              <a:ext uri="{FF2B5EF4-FFF2-40B4-BE49-F238E27FC236}">
                <a16:creationId xmlns:a16="http://schemas.microsoft.com/office/drawing/2014/main" id="{25199180-48D7-48B2-B8A3-3D703B3CE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3105150"/>
            <a:ext cx="7810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9191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88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并行查询</a:t>
            </a:r>
          </a:p>
        </p:txBody>
      </p:sp>
      <p:sp>
        <p:nvSpPr>
          <p:cNvPr id="50" name="bf-no">
            <a:extLst xmlns:a="http://schemas.openxmlformats.org/drawingml/2006/main">
              <a:ext uri="{FF2B5EF4-FFF2-40B4-BE49-F238E27FC236}">
                <a16:creationId xmlns:a16="http://schemas.microsoft.com/office/drawing/2014/main" id="{4E20A1C2-B4DE-461E-8EAF-8EACA23DE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5238750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8042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88" b="1">
                <a:solidFill>
                  <a:srgbClr val="A84C4C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A84C4C"/>
                </a:solidFill>
                <a:latin typeface="PingFang SC"/>
                <a:ea typeface="PingFang SC"/>
                <a:cs typeface="PingFang SC"/>
              </a:rPr>
              <a:t>否</a:t>
            </a:r>
          </a:p>
        </p:txBody>
      </p:sp>
      <p:sp>
        <p:nvSpPr>
          <p:cNvPr id="51" name="bf-yes">
            <a:extLst xmlns:a="http://schemas.openxmlformats.org/drawingml/2006/main">
              <a:ext uri="{FF2B5EF4-FFF2-40B4-BE49-F238E27FC236}">
                <a16:creationId xmlns:a16="http://schemas.microsoft.com/office/drawing/2014/main" id="{35793B11-0CDA-4EDA-82BB-1DEE0D3CB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5715000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8042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88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是</a:t>
            </a:r>
          </a:p>
        </p:txBody>
      </p:sp>
      <p:sp>
        <p:nvSpPr>
          <p:cNvPr id="52" name="bf-feedback">
            <a:extLst xmlns:a="http://schemas.openxmlformats.org/drawingml/2006/main">
              <a:ext uri="{FF2B5EF4-FFF2-40B4-BE49-F238E27FC236}">
                <a16:creationId xmlns:a16="http://schemas.microsoft.com/office/drawing/2014/main" id="{FE945ABE-1795-4312-AD80-3C44FFDB1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800475"/>
            <a:ext cx="1743075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E4BABA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9437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A84C4C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A84C4C"/>
                </a:solidFill>
                <a:latin typeface="PingFang SC"/>
                <a:ea typeface="PingFang SC"/>
                <a:cs typeface="PingFang SC"/>
              </a:rPr>
              <a:t>调整范围／重新对齐版本水位</a:t>
            </a:r>
          </a:p>
        </p:txBody>
      </p:sp>
      <p:sp>
        <p:nvSpPr>
          <p:cNvPr id="53" name="bf-u1">
            <a:extLst xmlns:a="http://schemas.openxmlformats.org/drawingml/2006/main">
              <a:ext uri="{FF2B5EF4-FFF2-40B4-BE49-F238E27FC236}">
                <a16:creationId xmlns:a16="http://schemas.microsoft.com/office/drawing/2014/main" id="{87DBBABC-C831-4574-9C6C-20D93A967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2324100"/>
            <a:ext cx="1695450" cy="5334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6F1FA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7287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选择场景与范围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角色、业务域、对象和时间窗</a:t>
            </a:r>
          </a:p>
        </p:txBody>
      </p:sp>
      <p:sp>
        <p:nvSpPr>
          <p:cNvPr id="54" name="bf-d1">
            <a:extLst xmlns:a="http://schemas.openxmlformats.org/drawingml/2006/main">
              <a:ext uri="{FF2B5EF4-FFF2-40B4-BE49-F238E27FC236}">
                <a16:creationId xmlns:a16="http://schemas.microsoft.com/office/drawing/2014/main" id="{8AFF7CD2-1F1C-4759-ACD0-C3F4749B9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2324100"/>
            <a:ext cx="1695450" cy="5334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CE9E5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788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解析视图模板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加载组件、权限和刷新策略</a:t>
            </a:r>
          </a:p>
        </p:txBody>
      </p:sp>
      <p:sp>
        <p:nvSpPr>
          <p:cNvPr id="55" name="bf-d2">
            <a:extLst xmlns:a="http://schemas.openxmlformats.org/drawingml/2006/main">
              <a:ext uri="{FF2B5EF4-FFF2-40B4-BE49-F238E27FC236}">
                <a16:creationId xmlns:a16="http://schemas.microsoft.com/office/drawing/2014/main" id="{DD8216DC-3403-4A3D-B287-59509C515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3095625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FCE9E5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400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建立统一查询上下文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对象身份、as_of、拓扑版本与水位</a:t>
            </a:r>
          </a:p>
        </p:txBody>
      </p:sp>
      <p:sp>
        <p:nvSpPr>
          <p:cNvPr id="56" name="bf-s1">
            <a:extLst xmlns:a="http://schemas.openxmlformats.org/drawingml/2006/main">
              <a:ext uri="{FF2B5EF4-FFF2-40B4-BE49-F238E27FC236}">
                <a16:creationId xmlns:a16="http://schemas.microsoft.com/office/drawing/2014/main" id="{59B138F2-044C-4166-BEFF-08A04059D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3333750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F0EAF8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788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返回链路与拓扑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路径、版本视图和知识解释</a:t>
            </a:r>
          </a:p>
        </p:txBody>
      </p:sp>
      <p:sp>
        <p:nvSpPr>
          <p:cNvPr id="57" name="bf-s2">
            <a:extLst xmlns:a="http://schemas.openxmlformats.org/drawingml/2006/main">
              <a:ext uri="{FF2B5EF4-FFF2-40B4-BE49-F238E27FC236}">
                <a16:creationId xmlns:a16="http://schemas.microsoft.com/office/drawing/2014/main" id="{6415E961-C4EE-4557-83FE-1D0E67117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571875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E6F5F7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7287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返回告警与责任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告警状态、责任人和工单状态</a:t>
            </a:r>
          </a:p>
        </p:txBody>
      </p:sp>
      <p:sp>
        <p:nvSpPr>
          <p:cNvPr id="58" name="bf-s3">
            <a:extLst xmlns:a="http://schemas.openxmlformats.org/drawingml/2006/main">
              <a:ext uri="{FF2B5EF4-FFF2-40B4-BE49-F238E27FC236}">
                <a16:creationId xmlns:a16="http://schemas.microsoft.com/office/drawing/2014/main" id="{20312809-AE40-4523-9456-CBDF0C002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3810000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EAF5EB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897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返回观测与资产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指标、Trace、部署和设施属性</a:t>
            </a:r>
          </a:p>
        </p:txBody>
      </p:sp>
      <p:sp>
        <p:nvSpPr>
          <p:cNvPr id="59" name="bf-d3">
            <a:extLst xmlns:a="http://schemas.openxmlformats.org/drawingml/2006/main">
              <a:ext uri="{FF2B5EF4-FFF2-40B4-BE49-F238E27FC236}">
                <a16:creationId xmlns:a16="http://schemas.microsoft.com/office/drawing/2014/main" id="{87E5F8E5-4892-42BA-9A91-A0EE0DE38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4305300"/>
            <a:ext cx="1695450" cy="590550"/>
          </a:xfrm>
          <a:prstGeom xmlns:a="http://schemas.openxmlformats.org/drawingml/2006/main" prst="roundRect">
            <a:avLst>
              <a:gd name="adj" fmla="val 14516"/>
            </a:avLst>
          </a:prstGeom>
          <a:solidFill xmlns:a="http://schemas.openxmlformats.org/drawingml/2006/main">
            <a:srgbClr val="FCE9E5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999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汇聚并对齐数据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统一对象、时间、版本、水位和来源状态</a:t>
            </a:r>
          </a:p>
        </p:txBody>
      </p:sp>
      <p:sp>
        <p:nvSpPr>
          <p:cNvPr id="60" name="bf-k">
            <a:extLst xmlns:a="http://schemas.openxmlformats.org/drawingml/2006/main">
              <a:ext uri="{FF2B5EF4-FFF2-40B4-BE49-F238E27FC236}">
                <a16:creationId xmlns:a16="http://schemas.microsoft.com/office/drawing/2014/main" id="{24310B38-21C6-477D-8883-41FF7CB74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5048250"/>
            <a:ext cx="1428750" cy="647700"/>
          </a:xfrm>
          <a:prstGeom xmlns:a="http://schemas.openxmlformats.org/drawingml/2006/main" prst="diamond">
            <a:avLst/>
          </a:prstGeom>
          <a:solidFill xmlns:a="http://schemas.openxmlformats.org/drawingml/2006/main">
            <a:srgbClr val="FFF3D9"/>
          </a:solidFill>
          <a:ln xmlns:a="http://schemas.openxmlformats.org/drawingml/2006/main" w="10478">
            <a:solidFill>
              <a:srgbClr val="B8D0E8"/>
            </a:solidFill>
            <a:prstDash val="solid"/>
          </a:ln>
        </p:spPr>
      </p:sp>
      <p:sp>
        <p:nvSpPr>
          <p:cNvPr id="61" name="bf-k-text">
            <a:extLst xmlns:a="http://schemas.openxmlformats.org/drawingml/2006/main">
              <a:ext uri="{FF2B5EF4-FFF2-40B4-BE49-F238E27FC236}">
                <a16:creationId xmlns:a16="http://schemas.microsoft.com/office/drawing/2014/main" id="{3CD0B600-3F66-413E-B1C0-6447C2109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5143500"/>
            <a:ext cx="1085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16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是否一致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16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16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可用？</a:t>
            </a:r>
          </a:p>
        </p:txBody>
      </p:sp>
      <p:sp>
        <p:nvSpPr>
          <p:cNvPr id="62" name="bf-n">
            <a:extLst xmlns:a="http://schemas.openxmlformats.org/drawingml/2006/main">
              <a:ext uri="{FF2B5EF4-FFF2-40B4-BE49-F238E27FC236}">
                <a16:creationId xmlns:a16="http://schemas.microsoft.com/office/drawing/2014/main" id="{E00F6556-2DF3-4BBA-BDF6-8C6E0D854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5095875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FDEEEE"/>
          </a:solidFill>
          <a:ln xmlns:a="http://schemas.openxmlformats.org/drawingml/2006/main" w="10001">
            <a:solidFill>
              <a:srgbClr val="E4BABA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400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局部降级并提示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显示来源状态、最近成功时间和原因</a:t>
            </a:r>
          </a:p>
        </p:txBody>
      </p:sp>
      <p:sp>
        <p:nvSpPr>
          <p:cNvPr id="63" name="bf-d4">
            <a:extLst xmlns:a="http://schemas.openxmlformats.org/drawingml/2006/main">
              <a:ext uri="{FF2B5EF4-FFF2-40B4-BE49-F238E27FC236}">
                <a16:creationId xmlns:a16="http://schemas.microsoft.com/office/drawing/2014/main" id="{4AB1F886-A92F-4F6F-94DB-5833A57C9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5867400"/>
            <a:ext cx="16954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FCE9E5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299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形成展示投影与快照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绑定上下文、视图版本和来源水位</a:t>
            </a:r>
          </a:p>
        </p:txBody>
      </p:sp>
      <p:sp>
        <p:nvSpPr>
          <p:cNvPr id="64" name="bf-u2">
            <a:extLst xmlns:a="http://schemas.openxmlformats.org/drawingml/2006/main">
              <a:ext uri="{FF2B5EF4-FFF2-40B4-BE49-F238E27FC236}">
                <a16:creationId xmlns:a16="http://schemas.microsoft.com/office/drawing/2014/main" id="{EDE28B0E-C191-4977-913F-37919143E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5810250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E6F1FA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400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展示、联动与回放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总览、下钻、路径、对比、分享和大屏</a:t>
            </a:r>
          </a:p>
        </p:txBody>
      </p:sp>
      <p:sp>
        <p:nvSpPr>
          <p:cNvPr id="65" name="bf-write-rule">
            <a:extLst xmlns:a="http://schemas.openxmlformats.org/drawingml/2006/main">
              <a:ext uri="{FF2B5EF4-FFF2-40B4-BE49-F238E27FC236}">
                <a16:creationId xmlns:a16="http://schemas.microsoft.com/office/drawing/2014/main" id="{C8923337-7A0C-4B07-AF3E-C12474C17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4925" y="5962650"/>
            <a:ext cx="6238875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4F8FC"/>
          </a:solidFill>
          <a:ln xmlns:a="http://schemas.openxmlformats.org/drawingml/2006/main" w="7620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告警确认、转派和工单创建等写操作回调权威中心；展示中心记录 context_id、处理结果和审计</a:t>
            </a:r>
          </a:p>
        </p:txBody>
      </p:sp>
    </p:spTree>
    <p:extLst>
      <p:ext uri="{BB962C8B-B14F-4D97-AF65-F5344CB8AC3E}">
        <p14:creationId xmlns:p14="http://schemas.microsoft.com/office/powerpoint/2010/main" val="20251488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2" name="title-3">
            <a:extLst xmlns:a="http://schemas.openxmlformats.org/drawingml/2006/main">
              <a:ext uri="{FF2B5EF4-FFF2-40B4-BE49-F238E27FC236}">
                <a16:creationId xmlns:a16="http://schemas.microsoft.com/office/drawing/2014/main" id="{11E53CC2-0968-48AD-A954-6A64D5E24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"/>
            <a:ext cx="8763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101827"/>
                </a:solidFill>
                <a:latin typeface="PingFang SC"/>
                <a:ea typeface="PingFang SC"/>
                <a:cs typeface="PingFang SC"/>
              </a:defRPr>
            </a:pPr>
            <a:r>
              <a:rPr sz="3150" b="1">
                <a:solidFill>
                  <a:srgbClr val="101827"/>
                </a:solidFill>
                <a:latin typeface="PingFang SC"/>
                <a:ea typeface="PingFang SC"/>
                <a:cs typeface="PingFang SC"/>
              </a:rPr>
              <a:t>全链路展示中心——数据流程图</a:t>
            </a:r>
          </a:p>
        </p:txBody>
      </p:sp>
      <p:sp>
        <p:nvSpPr>
          <p:cNvPr id="2" name="project-3">
            <a:extLst xmlns:a="http://schemas.openxmlformats.org/drawingml/2006/main">
              <a:ext uri="{FF2B5EF4-FFF2-40B4-BE49-F238E27FC236}">
                <a16:creationId xmlns:a16="http://schemas.microsoft.com/office/drawing/2014/main" id="{CC0E1A96-0C8E-4140-A2E7-0A669185D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66700"/>
            <a:ext cx="2095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88" b="1">
                <a:solidFill>
                  <a:srgbClr val="1769B0"/>
                </a:solidFill>
                <a:latin typeface="PingFang SC"/>
                <a:ea typeface="PingFang SC"/>
                <a:cs typeface="PingFang SC"/>
              </a:defRPr>
            </a:pPr>
            <a:r>
              <a:rPr sz="1388" b="1">
                <a:solidFill>
                  <a:srgbClr val="1769B0"/>
                </a:solidFill>
                <a:latin typeface="PingFang SC"/>
                <a:ea typeface="PingFang SC"/>
                <a:cs typeface="PingFang SC"/>
              </a:rPr>
              <a:t>浦江项目｜方案设计</a:t>
            </a:r>
          </a:p>
        </p:txBody>
      </p:sp>
      <p:sp>
        <p:nvSpPr>
          <p:cNvPr id="3" name="subtitle-3">
            <a:extLst xmlns:a="http://schemas.openxmlformats.org/drawingml/2006/main">
              <a:ext uri="{FF2B5EF4-FFF2-40B4-BE49-F238E27FC236}">
                <a16:creationId xmlns:a16="http://schemas.microsoft.com/office/drawing/2014/main" id="{58A5254A-21EB-4E9A-A699-3CCEDCC44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685800"/>
            <a:ext cx="9810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13" b="0">
                <a:solidFill>
                  <a:srgbClr val="607080"/>
                </a:solidFill>
                <a:latin typeface="PingFang SC"/>
                <a:ea typeface="PingFang SC"/>
                <a:cs typeface="PingFang SC"/>
              </a:defRPr>
            </a:pPr>
            <a:r>
              <a:rPr sz="1313" b="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明确权威来源、统一上下文、跨域聚合、展示投影、快照缓存与写操作回调</a:t>
            </a:r>
          </a:p>
        </p:txBody>
      </p:sp>
      <p:sp>
        <p:nvSpPr>
          <p:cNvPr id="4" name="page-3">
            <a:extLst xmlns:a="http://schemas.openxmlformats.org/drawingml/2006/main">
              <a:ext uri="{FF2B5EF4-FFF2-40B4-BE49-F238E27FC236}">
                <a16:creationId xmlns:a16="http://schemas.microsoft.com/office/drawing/2014/main" id="{2601ED35-86CB-4D75-860D-A7962D43E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695325"/>
            <a:ext cx="971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88" b="1">
                <a:solidFill>
                  <a:srgbClr val="607080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03 / 03</a:t>
            </a:r>
          </a:p>
        </p:txBody>
      </p:sp>
      <p:sp>
        <p:nvSpPr>
          <p:cNvPr id="5" name="rule-3">
            <a:extLst xmlns:a="http://schemas.openxmlformats.org/drawingml/2006/main">
              <a:ext uri="{FF2B5EF4-FFF2-40B4-BE49-F238E27FC236}">
                <a16:creationId xmlns:a16="http://schemas.microsoft.com/office/drawing/2014/main" id="{70186E49-B1B6-4A6B-BE64-107AC8223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8"/>
          </a:solidFill>
          <a:ln xmlns:a="http://schemas.openxmlformats.org/drawingml/2006/main" w="0">
            <a:solidFill>
              <a:srgbClr val="D7E0E8"/>
            </a:solidFill>
            <a:prstDash val="solid"/>
          </a:ln>
        </p:spPr>
      </p:sp>
      <p:sp>
        <p:nvSpPr>
          <p:cNvPr id="6" name="accent-3">
            <a:extLst xmlns:a="http://schemas.openxmlformats.org/drawingml/2006/main">
              <a:ext uri="{FF2B5EF4-FFF2-40B4-BE49-F238E27FC236}">
                <a16:creationId xmlns:a16="http://schemas.microsoft.com/office/drawing/2014/main" id="{065F6B39-A495-4BFA-B44C-535498340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2238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9B0"/>
          </a:solidFill>
          <a:ln xmlns:a="http://schemas.openxmlformats.org/drawingml/2006/main" w="0">
            <a:solidFill>
              <a:srgbClr val="1769B0"/>
            </a:solidFill>
            <a:prstDash val="solid"/>
          </a:ln>
        </p:spPr>
      </p:sp>
      <p:sp>
        <p:nvSpPr>
          <p:cNvPr id="7" name="df-frame">
            <a:extLst xmlns:a="http://schemas.openxmlformats.org/drawingml/2006/main">
              <a:ext uri="{FF2B5EF4-FFF2-40B4-BE49-F238E27FC236}">
                <a16:creationId xmlns:a16="http://schemas.microsoft.com/office/drawing/2014/main" id="{8765D61B-1373-42D9-8EE9-70103AF8F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181100"/>
            <a:ext cx="11239500" cy="5429250"/>
          </a:xfrm>
          <a:prstGeom xmlns:a="http://schemas.openxmlformats.org/drawingml/2006/main" prst="roundRect">
            <a:avLst>
              <a:gd name="adj" fmla="val 14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478">
            <a:solidFill>
              <a:srgbClr val="CAD6DF"/>
            </a:solidFill>
            <a:prstDash val="solid"/>
          </a:ln>
        </p:spPr>
      </p:sp>
      <p:sp>
        <p:nvSpPr>
          <p:cNvPr id="8" name="df-note">
            <a:extLst xmlns:a="http://schemas.openxmlformats.org/drawingml/2006/main">
              <a:ext uri="{FF2B5EF4-FFF2-40B4-BE49-F238E27FC236}">
                <a16:creationId xmlns:a16="http://schemas.microsoft.com/office/drawing/2014/main" id="{835482E2-500C-4785-B687-924D57285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1219200"/>
            <a:ext cx="8267700" cy="257175"/>
          </a:xfrm>
          <a:prstGeom xmlns:a="http://schemas.openxmlformats.org/drawingml/2006/main" prst="roundRect">
            <a:avLst>
              <a:gd name="adj" fmla="val 29630"/>
            </a:avLst>
          </a:prstGeom>
          <a:solidFill xmlns:a="http://schemas.openxmlformats.org/drawingml/2006/main">
            <a:srgbClr val="F4F8FC"/>
          </a:solidFill>
          <a:ln xmlns:a="http://schemas.openxmlformats.org/drawingml/2006/main" w="7620">
            <a:solidFill>
              <a:srgbClr val="D2E0EC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7692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163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所有组件共享 context_id、对象身份、时间窗、拓扑版本和来源水位；缓存与快照不得伪装为实时权威数据</a:t>
            </a:r>
          </a:p>
        </p:txBody>
      </p:sp>
      <p:sp>
        <p:nvSpPr>
          <p:cNvPr id="9" name="df-phase1">
            <a:extLst xmlns:a="http://schemas.openxmlformats.org/drawingml/2006/main">
              <a:ext uri="{FF2B5EF4-FFF2-40B4-BE49-F238E27FC236}">
                <a16:creationId xmlns:a16="http://schemas.microsoft.com/office/drawing/2014/main" id="{DFD84EE0-30D9-4526-A295-C50326B30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085975"/>
            <a:ext cx="110680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df-phase2">
            <a:extLst xmlns:a="http://schemas.openxmlformats.org/drawingml/2006/main">
              <a:ext uri="{FF2B5EF4-FFF2-40B4-BE49-F238E27FC236}">
                <a16:creationId xmlns:a16="http://schemas.microsoft.com/office/drawing/2014/main" id="{E5426015-C214-432D-A7F9-8B2346BD8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943225"/>
            <a:ext cx="11068050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df-phase3">
            <a:extLst xmlns:a="http://schemas.openxmlformats.org/drawingml/2006/main">
              <a:ext uri="{FF2B5EF4-FFF2-40B4-BE49-F238E27FC236}">
                <a16:creationId xmlns:a16="http://schemas.microsoft.com/office/drawing/2014/main" id="{A8069BED-A5CE-4B71-9BCE-9748317FC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4657725"/>
            <a:ext cx="110680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df-phase4">
            <a:extLst xmlns:a="http://schemas.openxmlformats.org/drawingml/2006/main">
              <a:ext uri="{FF2B5EF4-FFF2-40B4-BE49-F238E27FC236}">
                <a16:creationId xmlns:a16="http://schemas.microsoft.com/office/drawing/2014/main" id="{EA251453-8FA5-4184-BB4E-6833E94ED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5381625"/>
            <a:ext cx="11068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f-phase1-label">
            <a:extLst xmlns:a="http://schemas.openxmlformats.org/drawingml/2006/main">
              <a:ext uri="{FF2B5EF4-FFF2-40B4-BE49-F238E27FC236}">
                <a16:creationId xmlns:a16="http://schemas.microsoft.com/office/drawing/2014/main" id="{DB0CEBBA-4F4C-4F7F-B010-2CA5CC3F3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24075"/>
            <a:ext cx="87630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查询上下文</a:t>
            </a:r>
          </a:p>
        </p:txBody>
      </p:sp>
      <p:sp>
        <p:nvSpPr>
          <p:cNvPr id="14" name="df-phase2-label">
            <a:extLst xmlns:a="http://schemas.openxmlformats.org/drawingml/2006/main">
              <a:ext uri="{FF2B5EF4-FFF2-40B4-BE49-F238E27FC236}">
                <a16:creationId xmlns:a16="http://schemas.microsoft.com/office/drawing/2014/main" id="{0C9287B3-BA26-4CDB-88B1-AABE0C066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981325"/>
            <a:ext cx="87630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66539B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跨域汇聚</a:t>
            </a:r>
          </a:p>
        </p:txBody>
      </p:sp>
      <p:sp>
        <p:nvSpPr>
          <p:cNvPr id="15" name="df-phase3-label">
            <a:extLst xmlns:a="http://schemas.openxmlformats.org/drawingml/2006/main">
              <a:ext uri="{FF2B5EF4-FFF2-40B4-BE49-F238E27FC236}">
                <a16:creationId xmlns:a16="http://schemas.microsoft.com/office/drawing/2014/main" id="{76FD8160-1841-4AAE-A9E5-BEC3DD91A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95825"/>
            <a:ext cx="87630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237B69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展示交互</a:t>
            </a:r>
          </a:p>
        </p:txBody>
      </p:sp>
      <p:sp>
        <p:nvSpPr>
          <p:cNvPr id="16" name="df-phase4-label">
            <a:extLst xmlns:a="http://schemas.openxmlformats.org/drawingml/2006/main">
              <a:ext uri="{FF2B5EF4-FFF2-40B4-BE49-F238E27FC236}">
                <a16:creationId xmlns:a16="http://schemas.microsoft.com/office/drawing/2014/main" id="{D563A744-E15F-4A9E-A7BC-D8C793946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19725"/>
            <a:ext cx="87630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A86C0D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写回与审计</a:t>
            </a:r>
          </a:p>
        </p:txBody>
      </p:sp>
      <p:sp>
        <p:nvSpPr>
          <p:cNvPr id="17" name="df-life-1-top">
            <a:extLst xmlns:a="http://schemas.openxmlformats.org/drawingml/2006/main">
              <a:ext uri="{FF2B5EF4-FFF2-40B4-BE49-F238E27FC236}">
                <a16:creationId xmlns:a16="http://schemas.microsoft.com/office/drawing/2014/main" id="{88C9D106-6279-42E1-BE76-819419C36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8" name="df-life-1-bottom">
            <a:extLst xmlns:a="http://schemas.openxmlformats.org/drawingml/2006/main">
              <a:ext uri="{FF2B5EF4-FFF2-40B4-BE49-F238E27FC236}">
                <a16:creationId xmlns:a16="http://schemas.microsoft.com/office/drawing/2014/main" id="{9A6A08A0-344F-4F0C-BA65-3280CD7BB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30" name=""/>
          <p:cNvCxnSpPr>
            <a:stCxn xmlns:a="http://schemas.openxmlformats.org/drawingml/2006/main" id="17" idx="2"/>
            <a:endCxn xmlns:a="http://schemas.openxmlformats.org/drawingml/2006/main" id="18" idx="0"/>
          </p:cNvCxnSpPr>
          <p:nvPr/>
        </p:nvCxnSpPr>
        <p:spPr>
          <a:xfrm xmlns:a="http://schemas.openxmlformats.org/drawingml/2006/main">
            <a:off x="1857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20" name="df-life-2-top">
            <a:extLst xmlns:a="http://schemas.openxmlformats.org/drawingml/2006/main">
              <a:ext uri="{FF2B5EF4-FFF2-40B4-BE49-F238E27FC236}">
                <a16:creationId xmlns:a16="http://schemas.microsoft.com/office/drawing/2014/main" id="{D3F87AD9-6821-43B2-9FD9-A1E8D8532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1" name="df-life-2-bottom">
            <a:extLst xmlns:a="http://schemas.openxmlformats.org/drawingml/2006/main">
              <a:ext uri="{FF2B5EF4-FFF2-40B4-BE49-F238E27FC236}">
                <a16:creationId xmlns:a16="http://schemas.microsoft.com/office/drawing/2014/main" id="{382B6C00-3F93-4356-AE08-A10D15923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33" name=""/>
          <p:cNvCxnSpPr>
            <a:stCxn xmlns:a="http://schemas.openxmlformats.org/drawingml/2006/main" id="20" idx="2"/>
            <a:endCxn xmlns:a="http://schemas.openxmlformats.org/drawingml/2006/main" id="21" idx="0"/>
          </p:cNvCxnSpPr>
          <p:nvPr/>
        </p:nvCxnSpPr>
        <p:spPr>
          <a:xfrm xmlns:a="http://schemas.openxmlformats.org/drawingml/2006/main">
            <a:off x="3381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23" name="df-life-3-top">
            <a:extLst xmlns:a="http://schemas.openxmlformats.org/drawingml/2006/main">
              <a:ext uri="{FF2B5EF4-FFF2-40B4-BE49-F238E27FC236}">
                <a16:creationId xmlns:a16="http://schemas.microsoft.com/office/drawing/2014/main" id="{AA99B1C0-BE53-4B98-B91F-551794B06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4" name="df-life-3-bottom">
            <a:extLst xmlns:a="http://schemas.openxmlformats.org/drawingml/2006/main">
              <a:ext uri="{FF2B5EF4-FFF2-40B4-BE49-F238E27FC236}">
                <a16:creationId xmlns:a16="http://schemas.microsoft.com/office/drawing/2014/main" id="{0ACD5698-8846-4770-A885-8506BD9DA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36" name=""/>
          <p:cNvCxnSpPr>
            <a:stCxn xmlns:a="http://schemas.openxmlformats.org/drawingml/2006/main" id="23" idx="2"/>
            <a:endCxn xmlns:a="http://schemas.openxmlformats.org/drawingml/2006/main" id="24" idx="0"/>
          </p:cNvCxnSpPr>
          <p:nvPr/>
        </p:nvCxnSpPr>
        <p:spPr>
          <a:xfrm xmlns:a="http://schemas.openxmlformats.org/drawingml/2006/main">
            <a:off x="4905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26" name="df-life-4-top">
            <a:extLst xmlns:a="http://schemas.openxmlformats.org/drawingml/2006/main">
              <a:ext uri="{FF2B5EF4-FFF2-40B4-BE49-F238E27FC236}">
                <a16:creationId xmlns:a16="http://schemas.microsoft.com/office/drawing/2014/main" id="{2DB1AE08-7233-4156-9138-D9E933EA0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7" name="df-life-4-bottom">
            <a:extLst xmlns:a="http://schemas.openxmlformats.org/drawingml/2006/main">
              <a:ext uri="{FF2B5EF4-FFF2-40B4-BE49-F238E27FC236}">
                <a16:creationId xmlns:a16="http://schemas.microsoft.com/office/drawing/2014/main" id="{7255EBA3-5BAB-41A7-99D9-5A7B9594C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39" name=""/>
          <p:cNvCxnSpPr>
            <a:stCxn xmlns:a="http://schemas.openxmlformats.org/drawingml/2006/main" id="26" idx="2"/>
            <a:endCxn xmlns:a="http://schemas.openxmlformats.org/drawingml/2006/main" id="27" idx="0"/>
          </p:cNvCxnSpPr>
          <p:nvPr/>
        </p:nvCxnSpPr>
        <p:spPr>
          <a:xfrm xmlns:a="http://schemas.openxmlformats.org/drawingml/2006/main">
            <a:off x="6429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29" name="df-life-5-top">
            <a:extLst xmlns:a="http://schemas.openxmlformats.org/drawingml/2006/main">
              <a:ext uri="{FF2B5EF4-FFF2-40B4-BE49-F238E27FC236}">
                <a16:creationId xmlns:a16="http://schemas.microsoft.com/office/drawing/2014/main" id="{A14482E2-9B28-4D04-8820-CD4FD68DA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0" name="df-life-5-bottom">
            <a:extLst xmlns:a="http://schemas.openxmlformats.org/drawingml/2006/main">
              <a:ext uri="{FF2B5EF4-FFF2-40B4-BE49-F238E27FC236}">
                <a16:creationId xmlns:a16="http://schemas.microsoft.com/office/drawing/2014/main" id="{BF5213E9-462A-47CB-9A99-2069CEBA3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42" name=""/>
          <p:cNvCxnSpPr>
            <a:stCxn xmlns:a="http://schemas.openxmlformats.org/drawingml/2006/main" id="29" idx="2"/>
            <a:endCxn xmlns:a="http://schemas.openxmlformats.org/drawingml/2006/main" id="30" idx="0"/>
          </p:cNvCxnSpPr>
          <p:nvPr/>
        </p:nvCxnSpPr>
        <p:spPr>
          <a:xfrm xmlns:a="http://schemas.openxmlformats.org/drawingml/2006/main">
            <a:off x="7953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32" name="df-life-6-top">
            <a:extLst xmlns:a="http://schemas.openxmlformats.org/drawingml/2006/main">
              <a:ext uri="{FF2B5EF4-FFF2-40B4-BE49-F238E27FC236}">
                <a16:creationId xmlns:a16="http://schemas.microsoft.com/office/drawing/2014/main" id="{9962B342-327C-4EFC-B84F-860BE67E8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3" name="df-life-6-bottom">
            <a:extLst xmlns:a="http://schemas.openxmlformats.org/drawingml/2006/main">
              <a:ext uri="{FF2B5EF4-FFF2-40B4-BE49-F238E27FC236}">
                <a16:creationId xmlns:a16="http://schemas.microsoft.com/office/drawing/2014/main" id="{B3342C6D-CA08-4EAE-85AD-4C65013DE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45" name=""/>
          <p:cNvCxnSpPr>
            <a:stCxn xmlns:a="http://schemas.openxmlformats.org/drawingml/2006/main" id="32" idx="2"/>
            <a:endCxn xmlns:a="http://schemas.openxmlformats.org/drawingml/2006/main" id="33" idx="0"/>
          </p:cNvCxnSpPr>
          <p:nvPr/>
        </p:nvCxnSpPr>
        <p:spPr>
          <a:xfrm xmlns:a="http://schemas.openxmlformats.org/drawingml/2006/main">
            <a:off x="9477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35" name="df-life-7-top">
            <a:extLst xmlns:a="http://schemas.openxmlformats.org/drawingml/2006/main">
              <a:ext uri="{FF2B5EF4-FFF2-40B4-BE49-F238E27FC236}">
                <a16:creationId xmlns:a16="http://schemas.microsoft.com/office/drawing/2014/main" id="{80AC566E-2316-4EFE-AE8C-53CB31862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6" name="df-life-7-bottom">
            <a:extLst xmlns:a="http://schemas.openxmlformats.org/drawingml/2006/main">
              <a:ext uri="{FF2B5EF4-FFF2-40B4-BE49-F238E27FC236}">
                <a16:creationId xmlns:a16="http://schemas.microsoft.com/office/drawing/2014/main" id="{9EDA2439-C0C7-489B-B90B-2C018C3EA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48" name=""/>
          <p:cNvCxnSpPr>
            <a:stCxn xmlns:a="http://schemas.openxmlformats.org/drawingml/2006/main" id="35" idx="2"/>
            <a:endCxn xmlns:a="http://schemas.openxmlformats.org/drawingml/2006/main" id="36" idx="0"/>
          </p:cNvCxnSpPr>
          <p:nvPr/>
        </p:nvCxnSpPr>
        <p:spPr>
          <a:xfrm xmlns:a="http://schemas.openxmlformats.org/drawingml/2006/main">
            <a:off x="11001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38" name="df-f1-from">
            <a:extLst xmlns:a="http://schemas.openxmlformats.org/drawingml/2006/main">
              <a:ext uri="{FF2B5EF4-FFF2-40B4-BE49-F238E27FC236}">
                <a16:creationId xmlns:a16="http://schemas.microsoft.com/office/drawing/2014/main" id="{EE299F3C-C58C-4475-BD11-D2D93E379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2288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9" name="df-f1-to">
            <a:extLst xmlns:a="http://schemas.openxmlformats.org/drawingml/2006/main">
              <a:ext uri="{FF2B5EF4-FFF2-40B4-BE49-F238E27FC236}">
                <a16:creationId xmlns:a16="http://schemas.microsoft.com/office/drawing/2014/main" id="{6E64B3B1-3865-4170-B738-2DB0B0993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2288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51" name=""/>
          <p:cNvCxnSpPr>
            <a:stCxn xmlns:a="http://schemas.openxmlformats.org/drawingml/2006/main" id="38" idx="3"/>
            <a:endCxn xmlns:a="http://schemas.openxmlformats.org/drawingml/2006/main" id="39" idx="1"/>
          </p:cNvCxnSpPr>
          <p:nvPr/>
        </p:nvCxnSpPr>
        <p:spPr>
          <a:xfrm xmlns:a="http://schemas.openxmlformats.org/drawingml/2006/main">
            <a:off x="1866900" y="2238375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41" name="df-f1-label">
            <a:extLst xmlns:a="http://schemas.openxmlformats.org/drawingml/2006/main">
              <a:ext uri="{FF2B5EF4-FFF2-40B4-BE49-F238E27FC236}">
                <a16:creationId xmlns:a16="http://schemas.microsoft.com/office/drawing/2014/main" id="{0F63FFA6-3A50-4743-83D7-1790E6CE2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038350"/>
            <a:ext cx="20764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1. 视图、业务范围与时间窗</a:t>
            </a:r>
          </a:p>
        </p:txBody>
      </p:sp>
      <p:sp>
        <p:nvSpPr>
          <p:cNvPr id="42" name="df-f2-from">
            <a:extLst xmlns:a="http://schemas.openxmlformats.org/drawingml/2006/main">
              <a:ext uri="{FF2B5EF4-FFF2-40B4-BE49-F238E27FC236}">
                <a16:creationId xmlns:a16="http://schemas.microsoft.com/office/drawing/2014/main" id="{E17C1255-22FE-4D74-BF69-BD5070E1B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466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43" name="df-f2-to">
            <a:extLst xmlns:a="http://schemas.openxmlformats.org/drawingml/2006/main">
              <a:ext uri="{FF2B5EF4-FFF2-40B4-BE49-F238E27FC236}">
                <a16:creationId xmlns:a16="http://schemas.microsoft.com/office/drawing/2014/main" id="{E98307E5-D0C7-4E60-8641-8A4AA5FDF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466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55" name=""/>
          <p:cNvCxnSpPr>
            <a:stCxn xmlns:a="http://schemas.openxmlformats.org/drawingml/2006/main" id="42" idx="3"/>
            <a:endCxn xmlns:a="http://schemas.openxmlformats.org/drawingml/2006/main" id="43" idx="1"/>
          </p:cNvCxnSpPr>
          <p:nvPr/>
        </p:nvCxnSpPr>
        <p:spPr>
          <a:xfrm xmlns:a="http://schemas.openxmlformats.org/drawingml/2006/main">
            <a:off x="3390900" y="2476500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45" name="df-f2-label">
            <a:extLst xmlns:a="http://schemas.openxmlformats.org/drawingml/2006/main">
              <a:ext uri="{FF2B5EF4-FFF2-40B4-BE49-F238E27FC236}">
                <a16:creationId xmlns:a16="http://schemas.microsoft.com/office/drawing/2014/main" id="{C4934155-F08A-4543-A021-CDC7AB35B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2276475"/>
            <a:ext cx="20764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2. 租户、对象、权限与组件配置</a:t>
            </a:r>
          </a:p>
        </p:txBody>
      </p:sp>
      <p:sp>
        <p:nvSpPr>
          <p:cNvPr id="46" name="df-f3-from">
            <a:extLst xmlns:a="http://schemas.openxmlformats.org/drawingml/2006/main">
              <a:ext uri="{FF2B5EF4-FFF2-40B4-BE49-F238E27FC236}">
                <a16:creationId xmlns:a16="http://schemas.microsoft.com/office/drawing/2014/main" id="{EFF50CC6-F207-4504-AF8C-5752CA70A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705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47" name="df-f3-to">
            <a:extLst xmlns:a="http://schemas.openxmlformats.org/drawingml/2006/main">
              <a:ext uri="{FF2B5EF4-FFF2-40B4-BE49-F238E27FC236}">
                <a16:creationId xmlns:a16="http://schemas.microsoft.com/office/drawing/2014/main" id="{0520350B-D781-4E96-BDF8-48AF26688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705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59" name=""/>
          <p:cNvCxnSpPr>
            <a:stCxn xmlns:a="http://schemas.openxmlformats.org/drawingml/2006/main" id="46" idx="1"/>
            <a:endCxn xmlns:a="http://schemas.openxmlformats.org/drawingml/2006/main" id="47" idx="3"/>
          </p:cNvCxnSpPr>
          <p:nvPr/>
        </p:nvCxnSpPr>
        <p:spPr>
          <a:xfrm xmlns:a="http://schemas.openxmlformats.org/drawingml/2006/main" flipH="1">
            <a:off x="3390900" y="2714625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49" name="df-f3-label">
            <a:extLst xmlns:a="http://schemas.openxmlformats.org/drawingml/2006/main">
              <a:ext uri="{FF2B5EF4-FFF2-40B4-BE49-F238E27FC236}">
                <a16:creationId xmlns:a16="http://schemas.microsoft.com/office/drawing/2014/main" id="{3D8CF98C-D8EF-4E8B-AC1C-1F62844B3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2514600"/>
            <a:ext cx="20764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8635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3. context_id、as_of、版本与水位要求</a:t>
            </a:r>
          </a:p>
        </p:txBody>
      </p:sp>
      <p:sp>
        <p:nvSpPr>
          <p:cNvPr id="50" name="df-f4-from">
            <a:extLst xmlns:a="http://schemas.openxmlformats.org/drawingml/2006/main">
              <a:ext uri="{FF2B5EF4-FFF2-40B4-BE49-F238E27FC236}">
                <a16:creationId xmlns:a16="http://schemas.microsoft.com/office/drawing/2014/main" id="{BC72D65E-6CD2-47D1-AF7C-855DB0BBF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0384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51" name="df-f4-to">
            <a:extLst xmlns:a="http://schemas.openxmlformats.org/drawingml/2006/main">
              <a:ext uri="{FF2B5EF4-FFF2-40B4-BE49-F238E27FC236}">
                <a16:creationId xmlns:a16="http://schemas.microsoft.com/office/drawing/2014/main" id="{A847D80C-2E41-45B1-A99F-B5B211EF2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0384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63" name=""/>
          <p:cNvCxnSpPr>
            <a:stCxn xmlns:a="http://schemas.openxmlformats.org/drawingml/2006/main" id="50" idx="3"/>
            <a:endCxn xmlns:a="http://schemas.openxmlformats.org/drawingml/2006/main" id="51" idx="1"/>
          </p:cNvCxnSpPr>
          <p:nvPr/>
        </p:nvCxnSpPr>
        <p:spPr>
          <a:xfrm xmlns:a="http://schemas.openxmlformats.org/drawingml/2006/main">
            <a:off x="3390900" y="3048000"/>
            <a:ext cx="3028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53" name="df-f4-label">
            <a:extLst xmlns:a="http://schemas.openxmlformats.org/drawingml/2006/main">
              <a:ext uri="{FF2B5EF4-FFF2-40B4-BE49-F238E27FC236}">
                <a16:creationId xmlns:a16="http://schemas.microsoft.com/office/drawing/2014/main" id="{376361C3-749B-49CB-8D70-D6981F26B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2847975"/>
            <a:ext cx="2895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4. 查询链路、拓扑与知识</a:t>
            </a:r>
          </a:p>
        </p:txBody>
      </p:sp>
      <p:sp>
        <p:nvSpPr>
          <p:cNvPr id="54" name="df-f5-from">
            <a:extLst xmlns:a="http://schemas.openxmlformats.org/drawingml/2006/main">
              <a:ext uri="{FF2B5EF4-FFF2-40B4-BE49-F238E27FC236}">
                <a16:creationId xmlns:a16="http://schemas.microsoft.com/office/drawing/2014/main" id="{CFF8CAEE-0C9C-4640-8504-6827226A6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2766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55" name="df-f5-to">
            <a:extLst xmlns:a="http://schemas.openxmlformats.org/drawingml/2006/main">
              <a:ext uri="{FF2B5EF4-FFF2-40B4-BE49-F238E27FC236}">
                <a16:creationId xmlns:a16="http://schemas.microsoft.com/office/drawing/2014/main" id="{77EFAA6E-3FE3-4B6D-9D34-FEAC12D6A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32766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67" name=""/>
          <p:cNvCxnSpPr>
            <a:stCxn xmlns:a="http://schemas.openxmlformats.org/drawingml/2006/main" id="54" idx="3"/>
            <a:endCxn xmlns:a="http://schemas.openxmlformats.org/drawingml/2006/main" id="55" idx="1"/>
          </p:cNvCxnSpPr>
          <p:nvPr/>
        </p:nvCxnSpPr>
        <p:spPr>
          <a:xfrm xmlns:a="http://schemas.openxmlformats.org/drawingml/2006/main">
            <a:off x="6438900" y="3286125"/>
            <a:ext cx="4552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57" name="df-f5-label">
            <a:extLst xmlns:a="http://schemas.openxmlformats.org/drawingml/2006/main">
              <a:ext uri="{FF2B5EF4-FFF2-40B4-BE49-F238E27FC236}">
                <a16:creationId xmlns:a16="http://schemas.microsoft.com/office/drawing/2014/main" id="{59E3EDA0-20EC-4612-88B3-4A5BE2977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3086100"/>
            <a:ext cx="4419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5. 返回路径、版本视图和知识解释</a:t>
            </a:r>
          </a:p>
        </p:txBody>
      </p:sp>
      <p:sp>
        <p:nvSpPr>
          <p:cNvPr id="58" name="df-f6-from">
            <a:extLst xmlns:a="http://schemas.openxmlformats.org/drawingml/2006/main">
              <a:ext uri="{FF2B5EF4-FFF2-40B4-BE49-F238E27FC236}">
                <a16:creationId xmlns:a16="http://schemas.microsoft.com/office/drawing/2014/main" id="{6AF3E1F9-837E-4DEC-97B0-90241AC91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5147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59" name="df-f6-to">
            <a:extLst xmlns:a="http://schemas.openxmlformats.org/drawingml/2006/main">
              <a:ext uri="{FF2B5EF4-FFF2-40B4-BE49-F238E27FC236}">
                <a16:creationId xmlns:a16="http://schemas.microsoft.com/office/drawing/2014/main" id="{400F5C24-903A-46A3-AFC8-851E4EA2A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5147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71" name=""/>
          <p:cNvCxnSpPr>
            <a:stCxn xmlns:a="http://schemas.openxmlformats.org/drawingml/2006/main" id="58" idx="3"/>
            <a:endCxn xmlns:a="http://schemas.openxmlformats.org/drawingml/2006/main" id="59" idx="1"/>
          </p:cNvCxnSpPr>
          <p:nvPr/>
        </p:nvCxnSpPr>
        <p:spPr>
          <a:xfrm xmlns:a="http://schemas.openxmlformats.org/drawingml/2006/main">
            <a:off x="3390900" y="3524250"/>
            <a:ext cx="4552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61" name="df-f6-label">
            <a:extLst xmlns:a="http://schemas.openxmlformats.org/drawingml/2006/main">
              <a:ext uri="{FF2B5EF4-FFF2-40B4-BE49-F238E27FC236}">
                <a16:creationId xmlns:a16="http://schemas.microsoft.com/office/drawing/2014/main" id="{A3F3E23F-4D0D-4A03-89CA-7D4A5CD33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3324225"/>
            <a:ext cx="4419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6. 查询告警、责任人与工单</a:t>
            </a:r>
          </a:p>
        </p:txBody>
      </p:sp>
      <p:sp>
        <p:nvSpPr>
          <p:cNvPr id="62" name="df-f7-from">
            <a:extLst xmlns:a="http://schemas.openxmlformats.org/drawingml/2006/main">
              <a:ext uri="{FF2B5EF4-FFF2-40B4-BE49-F238E27FC236}">
                <a16:creationId xmlns:a16="http://schemas.microsoft.com/office/drawing/2014/main" id="{73CA0A00-1DE4-4666-AF50-272DEA830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7528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63" name="df-f7-to">
            <a:extLst xmlns:a="http://schemas.openxmlformats.org/drawingml/2006/main">
              <a:ext uri="{FF2B5EF4-FFF2-40B4-BE49-F238E27FC236}">
                <a16:creationId xmlns:a16="http://schemas.microsoft.com/office/drawing/2014/main" id="{F11696B1-4504-4941-92DD-5716EC7BC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37528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75" name=""/>
          <p:cNvCxnSpPr>
            <a:stCxn xmlns:a="http://schemas.openxmlformats.org/drawingml/2006/main" id="62" idx="3"/>
            <a:endCxn xmlns:a="http://schemas.openxmlformats.org/drawingml/2006/main" id="63" idx="1"/>
          </p:cNvCxnSpPr>
          <p:nvPr/>
        </p:nvCxnSpPr>
        <p:spPr>
          <a:xfrm xmlns:a="http://schemas.openxmlformats.org/drawingml/2006/main">
            <a:off x="7962900" y="3762375"/>
            <a:ext cx="3028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65" name="df-f7-label">
            <a:extLst xmlns:a="http://schemas.openxmlformats.org/drawingml/2006/main">
              <a:ext uri="{FF2B5EF4-FFF2-40B4-BE49-F238E27FC236}">
                <a16:creationId xmlns:a16="http://schemas.microsoft.com/office/drawing/2014/main" id="{B4171CB7-6EF3-4E24-9534-E472384D7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3562350"/>
            <a:ext cx="2895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7. 返回告警状态和处置上下文</a:t>
            </a:r>
          </a:p>
        </p:txBody>
      </p:sp>
      <p:sp>
        <p:nvSpPr>
          <p:cNvPr id="66" name="df-f8-from">
            <a:extLst xmlns:a="http://schemas.openxmlformats.org/drawingml/2006/main">
              <a:ext uri="{FF2B5EF4-FFF2-40B4-BE49-F238E27FC236}">
                <a16:creationId xmlns:a16="http://schemas.microsoft.com/office/drawing/2014/main" id="{9C211CA1-9368-4CE9-83E0-3BA8253E3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990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67" name="df-f8-to">
            <a:extLst xmlns:a="http://schemas.openxmlformats.org/drawingml/2006/main">
              <a:ext uri="{FF2B5EF4-FFF2-40B4-BE49-F238E27FC236}">
                <a16:creationId xmlns:a16="http://schemas.microsoft.com/office/drawing/2014/main" id="{697CA6C1-76A6-498A-9D84-4F61DCBD5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3990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79" name=""/>
          <p:cNvCxnSpPr>
            <a:stCxn xmlns:a="http://schemas.openxmlformats.org/drawingml/2006/main" id="66" idx="3"/>
            <a:endCxn xmlns:a="http://schemas.openxmlformats.org/drawingml/2006/main" id="67" idx="1"/>
          </p:cNvCxnSpPr>
          <p:nvPr/>
        </p:nvCxnSpPr>
        <p:spPr>
          <a:xfrm xmlns:a="http://schemas.openxmlformats.org/drawingml/2006/main">
            <a:off x="3390900" y="4000500"/>
            <a:ext cx="6076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69" name="df-f8-label">
            <a:extLst xmlns:a="http://schemas.openxmlformats.org/drawingml/2006/main">
              <a:ext uri="{FF2B5EF4-FFF2-40B4-BE49-F238E27FC236}">
                <a16:creationId xmlns:a16="http://schemas.microsoft.com/office/drawing/2014/main" id="{9CA5F84E-AFD9-4B58-B8BC-7E85CAA45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3800475"/>
            <a:ext cx="5943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8. 查询指标、Trace、部署和设施</a:t>
            </a:r>
          </a:p>
        </p:txBody>
      </p:sp>
      <p:sp>
        <p:nvSpPr>
          <p:cNvPr id="70" name="df-f9-from">
            <a:extLst xmlns:a="http://schemas.openxmlformats.org/drawingml/2006/main">
              <a:ext uri="{FF2B5EF4-FFF2-40B4-BE49-F238E27FC236}">
                <a16:creationId xmlns:a16="http://schemas.microsoft.com/office/drawing/2014/main" id="{38F69C90-1D64-442D-9143-56A03D241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4229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71" name="df-f9-to">
            <a:extLst xmlns:a="http://schemas.openxmlformats.org/drawingml/2006/main">
              <a:ext uri="{FF2B5EF4-FFF2-40B4-BE49-F238E27FC236}">
                <a16:creationId xmlns:a16="http://schemas.microsoft.com/office/drawing/2014/main" id="{F4EBD1F2-B4D3-440F-96CF-BFD543E4B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4229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83" name=""/>
          <p:cNvCxnSpPr>
            <a:stCxn xmlns:a="http://schemas.openxmlformats.org/drawingml/2006/main" id="70" idx="3"/>
            <a:endCxn xmlns:a="http://schemas.openxmlformats.org/drawingml/2006/main" id="71" idx="1"/>
          </p:cNvCxnSpPr>
          <p:nvPr/>
        </p:nvCxnSpPr>
        <p:spPr>
          <a:xfrm xmlns:a="http://schemas.openxmlformats.org/drawingml/2006/main">
            <a:off x="9486900" y="4238625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73" name="df-f9-label">
            <a:extLst xmlns:a="http://schemas.openxmlformats.org/drawingml/2006/main">
              <a:ext uri="{FF2B5EF4-FFF2-40B4-BE49-F238E27FC236}">
                <a16:creationId xmlns:a16="http://schemas.microsoft.com/office/drawing/2014/main" id="{80B8286A-5740-4842-8AB4-29B9EB809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038600"/>
            <a:ext cx="20764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9. 返回观测摘要和资产属性</a:t>
            </a:r>
          </a:p>
        </p:txBody>
      </p:sp>
      <p:sp>
        <p:nvSpPr>
          <p:cNvPr id="74" name="df-f10-from">
            <a:extLst xmlns:a="http://schemas.openxmlformats.org/drawingml/2006/main">
              <a:ext uri="{FF2B5EF4-FFF2-40B4-BE49-F238E27FC236}">
                <a16:creationId xmlns:a16="http://schemas.microsoft.com/office/drawing/2014/main" id="{EDE8A07B-5A67-4080-9A34-0684DAA23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44672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75" name="df-f10-to">
            <a:extLst xmlns:a="http://schemas.openxmlformats.org/drawingml/2006/main">
              <a:ext uri="{FF2B5EF4-FFF2-40B4-BE49-F238E27FC236}">
                <a16:creationId xmlns:a16="http://schemas.microsoft.com/office/drawing/2014/main" id="{4425D8E6-FD73-4BA6-8F6F-E11E6F615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4672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87" name=""/>
          <p:cNvCxnSpPr>
            <a:stCxn xmlns:a="http://schemas.openxmlformats.org/drawingml/2006/main" id="74" idx="1"/>
            <a:endCxn xmlns:a="http://schemas.openxmlformats.org/drawingml/2006/main" id="75" idx="3"/>
          </p:cNvCxnSpPr>
          <p:nvPr/>
        </p:nvCxnSpPr>
        <p:spPr>
          <a:xfrm xmlns:a="http://schemas.openxmlformats.org/drawingml/2006/main" flipH="1">
            <a:off x="3390900" y="4476750"/>
            <a:ext cx="7600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77" name="df-f10-label">
            <a:extLst xmlns:a="http://schemas.openxmlformats.org/drawingml/2006/main">
              <a:ext uri="{FF2B5EF4-FFF2-40B4-BE49-F238E27FC236}">
                <a16:creationId xmlns:a16="http://schemas.microsoft.com/office/drawing/2014/main" id="{1BBE7400-83DC-4F8A-9975-15193B4FB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4276725"/>
            <a:ext cx="7467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10. view_projection、来源状态与新鲜度</a:t>
            </a:r>
          </a:p>
        </p:txBody>
      </p:sp>
      <p:sp>
        <p:nvSpPr>
          <p:cNvPr id="78" name="df-f11-from">
            <a:extLst xmlns:a="http://schemas.openxmlformats.org/drawingml/2006/main">
              <a:ext uri="{FF2B5EF4-FFF2-40B4-BE49-F238E27FC236}">
                <a16:creationId xmlns:a16="http://schemas.microsoft.com/office/drawing/2014/main" id="{C8C0103B-4A06-447C-A83A-7E917041F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752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79" name="df-f11-to">
            <a:extLst xmlns:a="http://schemas.openxmlformats.org/drawingml/2006/main">
              <a:ext uri="{FF2B5EF4-FFF2-40B4-BE49-F238E27FC236}">
                <a16:creationId xmlns:a16="http://schemas.microsoft.com/office/drawing/2014/main" id="{5AF17C75-A4C4-4C76-A6C4-3EA308573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752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91" name=""/>
          <p:cNvCxnSpPr>
            <a:stCxn xmlns:a="http://schemas.openxmlformats.org/drawingml/2006/main" id="78" idx="1"/>
            <a:endCxn xmlns:a="http://schemas.openxmlformats.org/drawingml/2006/main" id="79" idx="3"/>
          </p:cNvCxnSpPr>
          <p:nvPr/>
        </p:nvCxnSpPr>
        <p:spPr>
          <a:xfrm xmlns:a="http://schemas.openxmlformats.org/drawingml/2006/main" flipH="1">
            <a:off x="1866900" y="4762500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81" name="df-f11-label">
            <a:extLst xmlns:a="http://schemas.openxmlformats.org/drawingml/2006/main">
              <a:ext uri="{FF2B5EF4-FFF2-40B4-BE49-F238E27FC236}">
                <a16:creationId xmlns:a16="http://schemas.microsoft.com/office/drawing/2014/main" id="{70488B2D-BD84-477C-B369-5AD0986D6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562475"/>
            <a:ext cx="20764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11. 全链路渲染模型与降级标识</a:t>
            </a:r>
          </a:p>
        </p:txBody>
      </p:sp>
      <p:sp>
        <p:nvSpPr>
          <p:cNvPr id="82" name="df-f12-from">
            <a:extLst xmlns:a="http://schemas.openxmlformats.org/drawingml/2006/main">
              <a:ext uri="{FF2B5EF4-FFF2-40B4-BE49-F238E27FC236}">
                <a16:creationId xmlns:a16="http://schemas.microsoft.com/office/drawing/2014/main" id="{078FA71A-1BEE-4DA7-9C56-2047579C1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991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83" name="df-f12-to">
            <a:extLst xmlns:a="http://schemas.openxmlformats.org/drawingml/2006/main">
              <a:ext uri="{FF2B5EF4-FFF2-40B4-BE49-F238E27FC236}">
                <a16:creationId xmlns:a16="http://schemas.microsoft.com/office/drawing/2014/main" id="{801E5E60-8563-4E16-A72F-007441A20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991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95" name=""/>
          <p:cNvCxnSpPr>
            <a:stCxn xmlns:a="http://schemas.openxmlformats.org/drawingml/2006/main" id="82" idx="3"/>
            <a:endCxn xmlns:a="http://schemas.openxmlformats.org/drawingml/2006/main" id="83" idx="1"/>
          </p:cNvCxnSpPr>
          <p:nvPr/>
        </p:nvCxnSpPr>
        <p:spPr>
          <a:xfrm xmlns:a="http://schemas.openxmlformats.org/drawingml/2006/main">
            <a:off x="1866900" y="5000625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85" name="df-f12-label">
            <a:extLst xmlns:a="http://schemas.openxmlformats.org/drawingml/2006/main">
              <a:ext uri="{FF2B5EF4-FFF2-40B4-BE49-F238E27FC236}">
                <a16:creationId xmlns:a16="http://schemas.microsoft.com/office/drawing/2014/main" id="{26D19492-B62C-481E-A16A-C3E18F4AB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800600"/>
            <a:ext cx="20764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9842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12. 筛选、下钻、路径、对比与回放</a:t>
            </a:r>
          </a:p>
        </p:txBody>
      </p:sp>
      <p:sp>
        <p:nvSpPr>
          <p:cNvPr id="86" name="df-f13-from">
            <a:extLst xmlns:a="http://schemas.openxmlformats.org/drawingml/2006/main">
              <a:ext uri="{FF2B5EF4-FFF2-40B4-BE49-F238E27FC236}">
                <a16:creationId xmlns:a16="http://schemas.microsoft.com/office/drawing/2014/main" id="{1673CF5A-6179-49C3-A37C-DB93B78A6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2292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87" name="df-f13-to">
            <a:extLst xmlns:a="http://schemas.openxmlformats.org/drawingml/2006/main">
              <a:ext uri="{FF2B5EF4-FFF2-40B4-BE49-F238E27FC236}">
                <a16:creationId xmlns:a16="http://schemas.microsoft.com/office/drawing/2014/main" id="{0CE77678-07F1-4F3B-A877-4326E7123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52292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99" name=""/>
          <p:cNvCxnSpPr>
            <a:stCxn xmlns:a="http://schemas.openxmlformats.org/drawingml/2006/main" id="86" idx="3"/>
            <a:endCxn xmlns:a="http://schemas.openxmlformats.org/drawingml/2006/main" id="87" idx="1"/>
          </p:cNvCxnSpPr>
          <p:nvPr/>
        </p:nvCxnSpPr>
        <p:spPr>
          <a:xfrm xmlns:a="http://schemas.openxmlformats.org/drawingml/2006/main">
            <a:off x="3390900" y="5238750"/>
            <a:ext cx="7600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89" name="df-f13-label">
            <a:extLst xmlns:a="http://schemas.openxmlformats.org/drawingml/2006/main">
              <a:ext uri="{FF2B5EF4-FFF2-40B4-BE49-F238E27FC236}">
                <a16:creationId xmlns:a16="http://schemas.microsoft.com/office/drawing/2014/main" id="{7710DC26-4663-495A-A096-54EDC1A17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5038725"/>
            <a:ext cx="7467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13. 复用缓存或生成绑定水位的快照</a:t>
            </a:r>
          </a:p>
        </p:txBody>
      </p:sp>
      <p:sp>
        <p:nvSpPr>
          <p:cNvPr id="90" name="df-f14-from">
            <a:extLst xmlns:a="http://schemas.openxmlformats.org/drawingml/2006/main">
              <a:ext uri="{FF2B5EF4-FFF2-40B4-BE49-F238E27FC236}">
                <a16:creationId xmlns:a16="http://schemas.microsoft.com/office/drawing/2014/main" id="{311845A7-9FF4-4DAC-B150-1320007FB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5514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91" name="df-f14-to">
            <a:extLst xmlns:a="http://schemas.openxmlformats.org/drawingml/2006/main">
              <a:ext uri="{FF2B5EF4-FFF2-40B4-BE49-F238E27FC236}">
                <a16:creationId xmlns:a16="http://schemas.microsoft.com/office/drawing/2014/main" id="{C7F9BF68-EDC7-4B3E-AF9D-22771A81B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514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203" name=""/>
          <p:cNvCxnSpPr>
            <a:stCxn xmlns:a="http://schemas.openxmlformats.org/drawingml/2006/main" id="90" idx="3"/>
            <a:endCxn xmlns:a="http://schemas.openxmlformats.org/drawingml/2006/main" id="91" idx="1"/>
          </p:cNvCxnSpPr>
          <p:nvPr/>
        </p:nvCxnSpPr>
        <p:spPr>
          <a:xfrm xmlns:a="http://schemas.openxmlformats.org/drawingml/2006/main">
            <a:off x="1866900" y="5524500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93" name="df-f14-label">
            <a:extLst xmlns:a="http://schemas.openxmlformats.org/drawingml/2006/main">
              <a:ext uri="{FF2B5EF4-FFF2-40B4-BE49-F238E27FC236}">
                <a16:creationId xmlns:a16="http://schemas.microsoft.com/office/drawing/2014/main" id="{19DFEDDA-0D82-4EB6-BB40-11DB6B042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324475"/>
            <a:ext cx="20764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9842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14. 告警确认、工单创建或受控分享</a:t>
            </a:r>
          </a:p>
        </p:txBody>
      </p:sp>
      <p:sp>
        <p:nvSpPr>
          <p:cNvPr id="94" name="df-f15-from">
            <a:extLst xmlns:a="http://schemas.openxmlformats.org/drawingml/2006/main">
              <a:ext uri="{FF2B5EF4-FFF2-40B4-BE49-F238E27FC236}">
                <a16:creationId xmlns:a16="http://schemas.microsoft.com/office/drawing/2014/main" id="{820CDC1A-878D-4B97-BED9-EB699CA5A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75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95" name="df-f15-to">
            <a:extLst xmlns:a="http://schemas.openxmlformats.org/drawingml/2006/main">
              <a:ext uri="{FF2B5EF4-FFF2-40B4-BE49-F238E27FC236}">
                <a16:creationId xmlns:a16="http://schemas.microsoft.com/office/drawing/2014/main" id="{E5C62B93-99A1-42A2-8794-F051EF244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575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207" name=""/>
          <p:cNvCxnSpPr>
            <a:stCxn xmlns:a="http://schemas.openxmlformats.org/drawingml/2006/main" id="94" idx="3"/>
            <a:endCxn xmlns:a="http://schemas.openxmlformats.org/drawingml/2006/main" id="95" idx="1"/>
          </p:cNvCxnSpPr>
          <p:nvPr/>
        </p:nvCxnSpPr>
        <p:spPr>
          <a:xfrm xmlns:a="http://schemas.openxmlformats.org/drawingml/2006/main">
            <a:off x="3390900" y="5762625"/>
            <a:ext cx="4552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97" name="df-f15-label">
            <a:extLst xmlns:a="http://schemas.openxmlformats.org/drawingml/2006/main">
              <a:ext uri="{FF2B5EF4-FFF2-40B4-BE49-F238E27FC236}">
                <a16:creationId xmlns:a16="http://schemas.microsoft.com/office/drawing/2014/main" id="{81B81E79-433E-4A4E-9BC0-BF3E7FDAF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5562600"/>
            <a:ext cx="4419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15. 携带context_id调用权威写接口</a:t>
            </a:r>
          </a:p>
        </p:txBody>
      </p:sp>
      <p:sp>
        <p:nvSpPr>
          <p:cNvPr id="98" name="df-f16-from">
            <a:extLst xmlns:a="http://schemas.openxmlformats.org/drawingml/2006/main">
              <a:ext uri="{FF2B5EF4-FFF2-40B4-BE49-F238E27FC236}">
                <a16:creationId xmlns:a16="http://schemas.microsoft.com/office/drawing/2014/main" id="{E1408A45-ED34-4910-97B6-1B6090CB6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59912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99" name="df-f16-to">
            <a:extLst xmlns:a="http://schemas.openxmlformats.org/drawingml/2006/main">
              <a:ext uri="{FF2B5EF4-FFF2-40B4-BE49-F238E27FC236}">
                <a16:creationId xmlns:a16="http://schemas.microsoft.com/office/drawing/2014/main" id="{37BB3FE2-496C-4D54-9B2E-285F72C21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9912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211" name=""/>
          <p:cNvCxnSpPr>
            <a:stCxn xmlns:a="http://schemas.openxmlformats.org/drawingml/2006/main" id="98" idx="1"/>
            <a:endCxn xmlns:a="http://schemas.openxmlformats.org/drawingml/2006/main" id="99" idx="3"/>
          </p:cNvCxnSpPr>
          <p:nvPr/>
        </p:nvCxnSpPr>
        <p:spPr>
          <a:xfrm xmlns:a="http://schemas.openxmlformats.org/drawingml/2006/main" flipH="1">
            <a:off x="3390900" y="6000750"/>
            <a:ext cx="4552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101" name="df-f16-label">
            <a:extLst xmlns:a="http://schemas.openxmlformats.org/drawingml/2006/main">
              <a:ext uri="{FF2B5EF4-FFF2-40B4-BE49-F238E27FC236}">
                <a16:creationId xmlns:a16="http://schemas.microsoft.com/office/drawing/2014/main" id="{A354FCEC-13CC-401A-9ECF-082D3CFFD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5800725"/>
            <a:ext cx="4419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16. 返回权威处理结果并写入审计</a:t>
            </a:r>
          </a:p>
        </p:txBody>
      </p:sp>
      <p:sp>
        <p:nvSpPr>
          <p:cNvPr id="102" name="df-p-1">
            <a:extLst xmlns:a="http://schemas.openxmlformats.org/drawingml/2006/main">
              <a:ext uri="{FF2B5EF4-FFF2-40B4-BE49-F238E27FC236}">
                <a16:creationId xmlns:a16="http://schemas.microsoft.com/office/drawing/2014/main" id="{6F0F79B4-3E38-4DEE-B908-1A5FF590C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使用方／大屏</a:t>
            </a:r>
          </a:p>
        </p:txBody>
      </p:sp>
      <p:sp>
        <p:nvSpPr>
          <p:cNvPr id="103" name="df-p-2">
            <a:extLst xmlns:a="http://schemas.openxmlformats.org/drawingml/2006/main">
              <a:ext uri="{FF2B5EF4-FFF2-40B4-BE49-F238E27FC236}">
                <a16:creationId xmlns:a16="http://schemas.microsoft.com/office/drawing/2014/main" id="{1D38F8BF-9554-4DEB-9FBB-0845B8878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展示编排</a:t>
            </a:r>
          </a:p>
        </p:txBody>
      </p:sp>
      <p:sp>
        <p:nvSpPr>
          <p:cNvPr id="104" name="df-p-3">
            <a:extLst xmlns:a="http://schemas.openxmlformats.org/drawingml/2006/main">
              <a:ext uri="{FF2B5EF4-FFF2-40B4-BE49-F238E27FC236}">
                <a16:creationId xmlns:a16="http://schemas.microsoft.com/office/drawing/2014/main" id="{E6798ED5-4EE1-4CB6-A8DC-145D02770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查询上下文</a:t>
            </a:r>
          </a:p>
        </p:txBody>
      </p:sp>
      <p:sp>
        <p:nvSpPr>
          <p:cNvPr id="105" name="df-p-4">
            <a:extLst xmlns:a="http://schemas.openxmlformats.org/drawingml/2006/main">
              <a:ext uri="{FF2B5EF4-FFF2-40B4-BE49-F238E27FC236}">
                <a16:creationId xmlns:a16="http://schemas.microsoft.com/office/drawing/2014/main" id="{20E856AC-B8CF-4688-888F-E0EC39B0F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94431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关系／拓扑／知识</a:t>
            </a:r>
          </a:p>
        </p:txBody>
      </p:sp>
      <p:sp>
        <p:nvSpPr>
          <p:cNvPr id="106" name="df-p-5">
            <a:extLst xmlns:a="http://schemas.openxmlformats.org/drawingml/2006/main">
              <a:ext uri="{FF2B5EF4-FFF2-40B4-BE49-F238E27FC236}">
                <a16:creationId xmlns:a16="http://schemas.microsoft.com/office/drawing/2014/main" id="{288692EB-649A-46C7-8813-54D71E5B1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90342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告警／值班／ITSM</a:t>
            </a:r>
          </a:p>
        </p:txBody>
      </p:sp>
      <p:sp>
        <p:nvSpPr>
          <p:cNvPr id="107" name="df-p-6">
            <a:extLst xmlns:a="http://schemas.openxmlformats.org/drawingml/2006/main">
              <a:ext uri="{FF2B5EF4-FFF2-40B4-BE49-F238E27FC236}">
                <a16:creationId xmlns:a16="http://schemas.microsoft.com/office/drawing/2014/main" id="{317446B0-052B-4B19-8950-219DA559B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观测／资产平台</a:t>
            </a:r>
          </a:p>
        </p:txBody>
      </p:sp>
      <p:sp>
        <p:nvSpPr>
          <p:cNvPr id="108" name="df-p-7">
            <a:extLst xmlns:a="http://schemas.openxmlformats.org/drawingml/2006/main">
              <a:ext uri="{FF2B5EF4-FFF2-40B4-BE49-F238E27FC236}">
                <a16:creationId xmlns:a16="http://schemas.microsoft.com/office/drawing/2014/main" id="{B552352B-1A85-4884-8644-956973B1C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94431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聚合／缓存／快照</a:t>
            </a:r>
          </a:p>
        </p:txBody>
      </p:sp>
      <p:sp>
        <p:nvSpPr>
          <p:cNvPr id="109" name="df-store-pg">
            <a:extLst xmlns:a="http://schemas.openxmlformats.org/drawingml/2006/main">
              <a:ext uri="{FF2B5EF4-FFF2-40B4-BE49-F238E27FC236}">
                <a16:creationId xmlns:a16="http://schemas.microsoft.com/office/drawing/2014/main" id="{AF9899D6-1B0A-4FC4-BC08-F6110A8AF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6200775"/>
            <a:ext cx="1352550" cy="323850"/>
          </a:xfrm>
          <a:prstGeom xmlns:a="http://schemas.openxmlformats.org/drawingml/2006/main" prst="can">
            <a:avLst/>
          </a:prstGeom>
          <a:solidFill xmlns:a="http://schemas.openxmlformats.org/drawingml/2006/main">
            <a:srgbClr val="FFF5CF"/>
          </a:solidFill>
          <a:ln xmlns:a="http://schemas.openxmlformats.org/drawingml/2006/main" w="9525">
            <a:solidFill>
              <a:srgbClr val="91AFCC"/>
            </a:solidFill>
            <a:prstDash val="solid"/>
          </a:ln>
        </p:spPr>
        <p:txBody>
          <a:bodyPr xmlns:a="http://schemas.openxmlformats.org/drawingml/2006/main" wrap="square" lIns="47625" tIns="47625" rIns="47625" bIns="28575" anchor="ctr">
            <a:normAutofit fontScale="817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PG配置／版本／审计</a:t>
            </a:r>
          </a:p>
        </p:txBody>
      </p:sp>
      <p:sp>
        <p:nvSpPr>
          <p:cNvPr id="110" name="df-store-context">
            <a:extLst xmlns:a="http://schemas.openxmlformats.org/drawingml/2006/main">
              <a:ext uri="{FF2B5EF4-FFF2-40B4-BE49-F238E27FC236}">
                <a16:creationId xmlns:a16="http://schemas.microsoft.com/office/drawing/2014/main" id="{D41794BC-7BB1-4A18-AE79-886030242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6200775"/>
            <a:ext cx="1257300" cy="323850"/>
          </a:xfrm>
          <a:prstGeom xmlns:a="http://schemas.openxmlformats.org/drawingml/2006/main" prst="can">
            <a:avLst/>
          </a:prstGeom>
          <a:solidFill xmlns:a="http://schemas.openxmlformats.org/drawingml/2006/main">
            <a:srgbClr val="FFF5CF"/>
          </a:solidFill>
          <a:ln xmlns:a="http://schemas.openxmlformats.org/drawingml/2006/main" w="9525">
            <a:solidFill>
              <a:srgbClr val="91AFCC"/>
            </a:solidFill>
            <a:prstDash val="solid"/>
          </a:ln>
        </p:spPr>
        <p:txBody>
          <a:bodyPr xmlns:a="http://schemas.openxmlformats.org/drawingml/2006/main" wrap="square" lIns="47625" tIns="47625" rIns="47625" bIns="28575" anchor="ctr">
            <a:normAutofit fontScale="817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上下文／来源水位</a:t>
            </a:r>
          </a:p>
        </p:txBody>
      </p:sp>
      <p:sp>
        <p:nvSpPr>
          <p:cNvPr id="111" name="df-store-cache">
            <a:extLst xmlns:a="http://schemas.openxmlformats.org/drawingml/2006/main">
              <a:ext uri="{FF2B5EF4-FFF2-40B4-BE49-F238E27FC236}">
                <a16:creationId xmlns:a16="http://schemas.microsoft.com/office/drawing/2014/main" id="{C1E2F5E9-65DD-47A1-8FE4-320007645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6200775"/>
            <a:ext cx="1352550" cy="323850"/>
          </a:xfrm>
          <a:prstGeom xmlns:a="http://schemas.openxmlformats.org/drawingml/2006/main" prst="can">
            <a:avLst/>
          </a:prstGeom>
          <a:solidFill xmlns:a="http://schemas.openxmlformats.org/drawingml/2006/main">
            <a:srgbClr val="FFF5CF"/>
          </a:solidFill>
          <a:ln xmlns:a="http://schemas.openxmlformats.org/drawingml/2006/main" w="9525">
            <a:solidFill>
              <a:srgbClr val="91AFCC"/>
            </a:solidFill>
            <a:prstDash val="solid"/>
          </a:ln>
        </p:spPr>
        <p:txBody>
          <a:bodyPr xmlns:a="http://schemas.openxmlformats.org/drawingml/2006/main" wrap="square" lIns="47625" tIns="47625" rIns="47625" bIns="28575" anchor="ctr">
            <a:normAutofit fontScale="817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缓存／投影／快照</a:t>
            </a:r>
          </a:p>
        </p:txBody>
      </p:sp>
    </p:spTree>
    <p:extLst>
      <p:ext uri="{BB962C8B-B14F-4D97-AF65-F5344CB8AC3E}">
        <p14:creationId xmlns:p14="http://schemas.microsoft.com/office/powerpoint/2010/main" val="128691446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2026-08-01T03:47:32.4360000Z</dcterms:created>
  <dcterms:modified xsi:type="dcterms:W3CDTF">2026-08-01T03:47:32.4360000Z</dcterms:modified>
</coreProperties>
</file>