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fe0b9d9c06e4338" /><Relationship Type="http://schemas.openxmlformats.org/officeDocument/2006/relationships/extended-properties" Target="/docProps/app.xml" Id="Rdf1ba7e649044c58" /><Relationship Type="http://schemas.openxmlformats.org/officeDocument/2006/relationships/officeDocument" Target="/ppt/presentation.xml" Id="Rf7af3f70acec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8cdb970be4113"/>
  </p:sldMasterIdLst>
  <p:notesMasterIdLst>
    <p:notesMasterId xmlns:r="http://schemas.openxmlformats.org/officeDocument/2006/relationships" r:id="Rf5282c811e614501"/>
  </p:notesMasterIdLst>
  <p:sldIdLst>
    <p:sldId xmlns:r="http://schemas.openxmlformats.org/officeDocument/2006/relationships" id="256" r:id="R385ad14706474546"/>
    <p:sldId xmlns:r="http://schemas.openxmlformats.org/officeDocument/2006/relationships" id="257" r:id="Rdf4bc707eea04b83"/>
    <p:sldId xmlns:r="http://schemas.openxmlformats.org/officeDocument/2006/relationships" id="258" r:id="R749630a1cd4849a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65fa75fb4bb48ce" /><Relationship Type="http://schemas.openxmlformats.org/officeDocument/2006/relationships/slideMaster" Target="/ppt/slideMasters/slideMaster1.xml" Id="R3a88cdb970be4113" /><Relationship Type="http://schemas.openxmlformats.org/officeDocument/2006/relationships/notesMaster" Target="/ppt/notesMasters/notesMaster1.xml" Id="Rf5282c811e614501" /><Relationship Type="http://schemas.openxmlformats.org/officeDocument/2006/relationships/presProps" Target="/ppt/presProps.xml" Id="R831c3b704e274883" /><Relationship Type="http://schemas.openxmlformats.org/officeDocument/2006/relationships/tableStyles" Target="/ppt/tableStyles.xml" Id="R54f8e021a7aa4669" /><Relationship Type="http://schemas.openxmlformats.org/officeDocument/2006/relationships/slide" Target="/ppt/slides/slide1.xml" Id="R385ad14706474546" /><Relationship Type="http://schemas.openxmlformats.org/officeDocument/2006/relationships/slide" Target="/ppt/slides/slide2.xml" Id="Rdf4bc707eea04b83" /><Relationship Type="http://schemas.openxmlformats.org/officeDocument/2006/relationships/slide" Target="/ppt/slides/slide3.xml" Id="R749630a1cd4849a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61bd9b3be1745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ce67b67c8d9475a" /><Relationship Type="http://schemas.openxmlformats.org/officeDocument/2006/relationships/notesMaster" Target="/ppt/notesMasters/notesMaster1.xml" Id="R8a5ebd1cf0d14c2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a434c7e3e5141fd" /><Relationship Type="http://schemas.openxmlformats.org/officeDocument/2006/relationships/notesMaster" Target="/ppt/notesMasters/notesMaster1.xml" Id="Reef317580edd4b5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b4ee978bc994008" /><Relationship Type="http://schemas.openxmlformats.org/officeDocument/2006/relationships/notesMaster" Target="/ppt/notesMasters/notesMaster1.xml" Id="R407e17f7b455404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Existing project design: /Users/stevenge/Documents/Codex/2026-07-28/sicai-jiang/outputs/浦江项目全链路展示中心架构设计.docx</a:t>
            </a:r>
          </a:p>
          <a:p xmlns:a="http://schemas.openxmlformats.org/drawingml/2006/main">
            <a:r>
              <a:t>- Structured project source: /Users/stevenge/Documents/Codex/2026-07-28/sicai-jiang/work/build_pujiang_full_link_display_doc.py</a:t>
            </a:r>
          </a:p>
          <a:p xmlns:a="http://schemas.openxmlformats.org/drawingml/2006/main">
            <a:r>
              <a:t>- User-provided knowledge-center requirements for linkage and scenario isolation: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these slides.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c60e8ae944ea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508116261064dba" /><Relationship Type="http://schemas.openxmlformats.org/officeDocument/2006/relationships/slideLayout" Target="/ppt/slideLayouts/slideLayout1.xml" Id="R61ef6d089ed94bb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f6d089ed94bb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715c22804ca1" /><Relationship Type="http://schemas.openxmlformats.org/officeDocument/2006/relationships/notesSlide" Target="/ppt/notesSlides/notesSlide1.xml" Id="Rae97f87efd4044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d11b1ae4416c" /><Relationship Type="http://schemas.openxmlformats.org/officeDocument/2006/relationships/notesSlide" Target="/ppt/notesSlides/notesSlide2.xml" Id="R30ccd626af87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0960cf5e43bd" /><Relationship Type="http://schemas.openxmlformats.org/officeDocument/2006/relationships/notesSlide" Target="/ppt/notesSlides/notesSlide3.xml" Id="R0bf9e0b78d9a463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title-1">
            <a:extLst xmlns:a="http://schemas.openxmlformats.org/drawingml/2006/main">
              <a:ext uri="{FF2B5EF4-FFF2-40B4-BE49-F238E27FC236}">
                <a16:creationId xmlns:a16="http://schemas.microsoft.com/office/drawing/2014/main" id="{B9DB3F06-D45D-4450-ABD4-FFC6E7BF4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全链路展示中心——功能分层架构</a:t>
            </a:r>
          </a:p>
        </p:txBody>
      </p:sp>
      <p:sp>
        <p:nvSpPr>
          <p:cNvPr id="2" name="project-1">
            <a:extLst xmlns:a="http://schemas.openxmlformats.org/drawingml/2006/main">
              <a:ext uri="{FF2B5EF4-FFF2-40B4-BE49-F238E27FC236}">
                <a16:creationId xmlns:a16="http://schemas.microsoft.com/office/drawing/2014/main" id="{565B8389-EFE3-4163-905B-D1E8A2F19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浦江项目｜统一取数版</a:t>
            </a:r>
          </a:p>
        </p:txBody>
      </p:sp>
      <p:sp>
        <p:nvSpPr>
          <p:cNvPr id="3" name="subtitle-1">
            <a:extLst xmlns:a="http://schemas.openxmlformats.org/drawingml/2006/main">
              <a:ext uri="{FF2B5EF4-FFF2-40B4-BE49-F238E27FC236}">
                <a16:creationId xmlns:a16="http://schemas.microsoft.com/office/drawing/2014/main" id="{199A8774-3BD4-4F69-8E49-26BE7E0CC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展示中心只访问关系中心，由关系中心统一返回可展示、可追溯的数据投影</a:t>
            </a:r>
          </a:p>
        </p:txBody>
      </p:sp>
      <p:sp>
        <p:nvSpPr>
          <p:cNvPr id="4" name="page-1">
            <a:extLst xmlns:a="http://schemas.openxmlformats.org/drawingml/2006/main">
              <a:ext uri="{FF2B5EF4-FFF2-40B4-BE49-F238E27FC236}">
                <a16:creationId xmlns:a16="http://schemas.microsoft.com/office/drawing/2014/main" id="{777C999A-89C0-4F47-91DC-FBAEFA81D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01 / 03</a:t>
            </a:r>
          </a:p>
        </p:txBody>
      </p:sp>
      <p:sp>
        <p:nvSpPr>
          <p:cNvPr id="5" name="rule-1">
            <a:extLst xmlns:a="http://schemas.openxmlformats.org/drawingml/2006/main">
              <a:ext uri="{FF2B5EF4-FFF2-40B4-BE49-F238E27FC236}">
                <a16:creationId xmlns:a16="http://schemas.microsoft.com/office/drawing/2014/main" id="{6D69FFF2-8A47-40C7-B078-2457D58D8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1">
            <a:extLst xmlns:a="http://schemas.openxmlformats.org/drawingml/2006/main">
              <a:ext uri="{FF2B5EF4-FFF2-40B4-BE49-F238E27FC236}">
                <a16:creationId xmlns:a16="http://schemas.microsoft.com/office/drawing/2014/main" id="{027D2594-7612-454A-8B7C-36B8A643F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arch-boundary">
            <a:extLst xmlns:a="http://schemas.openxmlformats.org/drawingml/2006/main">
              <a:ext uri="{FF2B5EF4-FFF2-40B4-BE49-F238E27FC236}">
                <a16:creationId xmlns:a16="http://schemas.microsoft.com/office/drawing/2014/main" id="{296D379A-9659-418D-B6E3-0E6C4A615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685800"/>
            <a:ext cx="3286125" cy="257175"/>
          </a:xfrm>
          <a:prstGeom xmlns:a="http://schemas.openxmlformats.org/drawingml/2006/main" prst="roundRect">
            <a:avLst>
              <a:gd name="adj" fmla="val 48148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654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取数边界：展示中心只读关系中心；不直连其他专业系统</a:t>
            </a:r>
          </a:p>
        </p:txBody>
      </p:sp>
      <p:sp>
        <p:nvSpPr>
          <p:cNvPr id="8" name="arch-scene-surface">
            <a:extLst xmlns:a="http://schemas.openxmlformats.org/drawingml/2006/main">
              <a:ext uri="{FF2B5EF4-FFF2-40B4-BE49-F238E27FC236}">
                <a16:creationId xmlns:a16="http://schemas.microsoft.com/office/drawing/2014/main" id="{7658943B-392C-4DF7-BC90-03BDAAB39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1239500" cy="62865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</p:sp>
      <p:sp>
        <p:nvSpPr>
          <p:cNvPr id="9" name="arch-scene-rail">
            <a:extLst xmlns:a="http://schemas.openxmlformats.org/drawingml/2006/main">
              <a:ext uri="{FF2B5EF4-FFF2-40B4-BE49-F238E27FC236}">
                <a16:creationId xmlns:a16="http://schemas.microsoft.com/office/drawing/2014/main" id="{07643918-C00D-4609-BA70-10668EA40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028700" cy="62865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10" name="arch-scene-title">
            <a:extLst xmlns:a="http://schemas.openxmlformats.org/drawingml/2006/main">
              <a:ext uri="{FF2B5EF4-FFF2-40B4-BE49-F238E27FC236}">
                <a16:creationId xmlns:a16="http://schemas.microsoft.com/office/drawing/2014/main" id="{8FB6E370-9401-40A5-8950-C889CD85B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192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业务场景</a:t>
            </a:r>
          </a:p>
        </p:txBody>
      </p:sp>
      <p:sp>
        <p:nvSpPr>
          <p:cNvPr id="11" name="arch-scene-tag">
            <a:extLst xmlns:a="http://schemas.openxmlformats.org/drawingml/2006/main">
              <a:ext uri="{FF2B5EF4-FFF2-40B4-BE49-F238E27FC236}">
                <a16:creationId xmlns:a16="http://schemas.microsoft.com/office/drawing/2014/main" id="{07AE52E3-752A-414A-93B4-48DF2F2CD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763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统一展示入口</a:t>
            </a:r>
          </a:p>
        </p:txBody>
      </p:sp>
      <p:sp>
        <p:nvSpPr>
          <p:cNvPr id="12" name="arch-scene-card-1">
            <a:extLst xmlns:a="http://schemas.openxmlformats.org/drawingml/2006/main">
              <a:ext uri="{FF2B5EF4-FFF2-40B4-BE49-F238E27FC236}">
                <a16:creationId xmlns:a16="http://schemas.microsoft.com/office/drawing/2014/main" id="{9D2C2D2E-8CA8-44D1-B2CF-1C1D20917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日常值守</a:t>
            </a:r>
          </a:p>
        </p:txBody>
      </p:sp>
      <p:sp>
        <p:nvSpPr>
          <p:cNvPr id="13" name="arch-scene-card-2">
            <a:extLst xmlns:a="http://schemas.openxmlformats.org/drawingml/2006/main">
              <a:ext uri="{FF2B5EF4-FFF2-40B4-BE49-F238E27FC236}">
                <a16:creationId xmlns:a16="http://schemas.microsoft.com/office/drawing/2014/main" id="{B5855E2F-4F19-4203-9CD7-46EAAFC92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3588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业务健康</a:t>
            </a:r>
          </a:p>
        </p:txBody>
      </p:sp>
      <p:sp>
        <p:nvSpPr>
          <p:cNvPr id="14" name="arch-scene-card-3">
            <a:extLst xmlns:a="http://schemas.openxmlformats.org/drawingml/2006/main">
              <a:ext uri="{FF2B5EF4-FFF2-40B4-BE49-F238E27FC236}">
                <a16:creationId xmlns:a16="http://schemas.microsoft.com/office/drawing/2014/main" id="{F42FB8C8-75A4-4028-95D0-66F2D2C2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故障研判</a:t>
            </a:r>
          </a:p>
        </p:txBody>
      </p:sp>
      <p:sp>
        <p:nvSpPr>
          <p:cNvPr id="15" name="arch-scene-card-4">
            <a:extLst xmlns:a="http://schemas.openxmlformats.org/drawingml/2006/main">
              <a:ext uri="{FF2B5EF4-FFF2-40B4-BE49-F238E27FC236}">
                <a16:creationId xmlns:a16="http://schemas.microsoft.com/office/drawing/2014/main" id="{16E9914D-C207-4946-9653-5DEA7483D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4163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影响分析</a:t>
            </a:r>
          </a:p>
        </p:txBody>
      </p:sp>
      <p:sp>
        <p:nvSpPr>
          <p:cNvPr id="16" name="arch-scene-card-5">
            <a:extLst xmlns:a="http://schemas.openxmlformats.org/drawingml/2006/main">
              <a:ext uri="{FF2B5EF4-FFF2-40B4-BE49-F238E27FC236}">
                <a16:creationId xmlns:a16="http://schemas.microsoft.com/office/drawing/2014/main" id="{DBDDDBD9-D923-4C31-BD25-0663C0495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事件复盘</a:t>
            </a:r>
          </a:p>
        </p:txBody>
      </p:sp>
      <p:sp>
        <p:nvSpPr>
          <p:cNvPr id="17" name="arch-scene-card-6">
            <a:extLst xmlns:a="http://schemas.openxmlformats.org/drawingml/2006/main">
              <a:ext uri="{FF2B5EF4-FFF2-40B4-BE49-F238E27FC236}">
                <a16:creationId xmlns:a16="http://schemas.microsoft.com/office/drawing/2014/main" id="{0567B07F-2359-476F-9DAE-0EF1CB7DE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4738" y="1266825"/>
            <a:ext cx="1579563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38100" tIns="19050" rIns="38100" bIns="1905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0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0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管理驾驶舱</a:t>
            </a:r>
          </a:p>
        </p:txBody>
      </p:sp>
      <p:sp>
        <p:nvSpPr>
          <p:cNvPr id="18" name="arch-service-surface">
            <a:extLst xmlns:a="http://schemas.openxmlformats.org/drawingml/2006/main">
              <a:ext uri="{FF2B5EF4-FFF2-40B4-BE49-F238E27FC236}">
                <a16:creationId xmlns:a16="http://schemas.microsoft.com/office/drawing/2014/main" id="{D3FEC4A8-3AF9-4AD6-A49F-B87C5686E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19275"/>
            <a:ext cx="11239500" cy="74295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</p:sp>
      <p:sp>
        <p:nvSpPr>
          <p:cNvPr id="19" name="arch-service-rail">
            <a:extLst xmlns:a="http://schemas.openxmlformats.org/drawingml/2006/main">
              <a:ext uri="{FF2B5EF4-FFF2-40B4-BE49-F238E27FC236}">
                <a16:creationId xmlns:a16="http://schemas.microsoft.com/office/drawing/2014/main" id="{070C55EF-00C3-4750-9CC7-4862703D1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19275"/>
            <a:ext cx="1028700" cy="74295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20" name="arch-service-title">
            <a:extLst xmlns:a="http://schemas.openxmlformats.org/drawingml/2006/main">
              <a:ext uri="{FF2B5EF4-FFF2-40B4-BE49-F238E27FC236}">
                <a16:creationId xmlns:a16="http://schemas.microsoft.com/office/drawing/2014/main" id="{E11D16BD-6B63-450C-BE1F-B6B4293CD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050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展示服务</a:t>
            </a:r>
          </a:p>
        </p:txBody>
      </p:sp>
      <p:sp>
        <p:nvSpPr>
          <p:cNvPr id="21" name="arch-service-tag">
            <a:extLst xmlns:a="http://schemas.openxmlformats.org/drawingml/2006/main">
              <a:ext uri="{FF2B5EF4-FFF2-40B4-BE49-F238E27FC236}">
                <a16:creationId xmlns:a16="http://schemas.microsoft.com/office/drawing/2014/main" id="{943D044B-86EF-4D4D-850C-8F721EF60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764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看全・下钻・回放</a:t>
            </a:r>
          </a:p>
        </p:txBody>
      </p:sp>
      <p:sp>
        <p:nvSpPr>
          <p:cNvPr id="22" name="arch-service-card-1">
            <a:extLst xmlns:a="http://schemas.openxmlformats.org/drawingml/2006/main">
              <a:ext uri="{FF2B5EF4-FFF2-40B4-BE49-F238E27FC236}">
                <a16:creationId xmlns:a16="http://schemas.microsoft.com/office/drawing/2014/main" id="{6719AE68-664B-4134-A819-E5B7B7395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8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全链路总览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业务、应用、服务、资源统一视图</a:t>
            </a:r>
          </a:p>
        </p:txBody>
      </p:sp>
      <p:sp>
        <p:nvSpPr>
          <p:cNvPr id="23" name="arch-service-card-2">
            <a:extLst xmlns:a="http://schemas.openxmlformats.org/drawingml/2006/main">
              <a:ext uri="{FF2B5EF4-FFF2-40B4-BE49-F238E27FC236}">
                <a16:creationId xmlns:a16="http://schemas.microsoft.com/office/drawing/2014/main" id="{1AFD6BBE-A797-4E38-8F17-443DA3866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20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多层拓扑展示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调用、网络、部署与设施层级</a:t>
            </a:r>
          </a:p>
        </p:txBody>
      </p:sp>
      <p:sp>
        <p:nvSpPr>
          <p:cNvPr id="24" name="arch-service-card-3">
            <a:extLst xmlns:a="http://schemas.openxmlformats.org/drawingml/2006/main">
              <a:ext uri="{FF2B5EF4-FFF2-40B4-BE49-F238E27FC236}">
                <a16:creationId xmlns:a16="http://schemas.microsoft.com/office/drawing/2014/main" id="{0EEF451F-E427-48B1-86A2-58ACE2968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健康与告警联动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指标、告警、变更、工单同屏</a:t>
            </a:r>
          </a:p>
        </p:txBody>
      </p:sp>
      <p:sp>
        <p:nvSpPr>
          <p:cNvPr id="25" name="arch-service-card-4">
            <a:extLst xmlns:a="http://schemas.openxmlformats.org/drawingml/2006/main">
              <a:ext uri="{FF2B5EF4-FFF2-40B4-BE49-F238E27FC236}">
                <a16:creationId xmlns:a16="http://schemas.microsoft.com/office/drawing/2014/main" id="{B0771C46-B12B-4FB9-BC78-E4199CD7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交互分析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筛选、下钻、路径和前后对比</a:t>
            </a:r>
          </a:p>
        </p:txBody>
      </p:sp>
      <p:sp>
        <p:nvSpPr>
          <p:cNvPr id="26" name="arch-service-card-5">
            <a:extLst xmlns:a="http://schemas.openxmlformats.org/drawingml/2006/main">
              <a:ext uri="{FF2B5EF4-FFF2-40B4-BE49-F238E27FC236}">
                <a16:creationId xmlns:a16="http://schemas.microsoft.com/office/drawing/2014/main" id="{A910D5B8-0D30-4845-ABCB-1ACDE41DF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时间轴回放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实时态、历史态、事件态复核</a:t>
            </a:r>
          </a:p>
        </p:txBody>
      </p:sp>
      <p:sp>
        <p:nvSpPr>
          <p:cNvPr id="27" name="arch-service-card-6">
            <a:extLst xmlns:a="http://schemas.openxmlformats.org/drawingml/2006/main">
              <a:ext uri="{FF2B5EF4-FFF2-40B4-BE49-F238E27FC236}">
                <a16:creationId xmlns:a16="http://schemas.microsoft.com/office/drawing/2014/main" id="{ABDEB0CE-EA08-44A3-B3FB-B34DA8F1E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6800" y="1943100"/>
            <a:ext cx="15875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57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大屏与分享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快照、轮播、导出和受控分享</a:t>
            </a:r>
          </a:p>
        </p:txBody>
      </p:sp>
      <p:sp>
        <p:nvSpPr>
          <p:cNvPr id="28" name="arch-core-surface">
            <a:extLst xmlns:a="http://schemas.openxmlformats.org/drawingml/2006/main">
              <a:ext uri="{FF2B5EF4-FFF2-40B4-BE49-F238E27FC236}">
                <a16:creationId xmlns:a16="http://schemas.microsoft.com/office/drawing/2014/main" id="{BD5E4A2C-E06D-43F8-BC87-D529D58CE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619375"/>
            <a:ext cx="11239500" cy="142875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10001">
            <a:solidFill>
              <a:srgbClr val="E8CE98"/>
            </a:solidFill>
            <a:prstDash val="solid"/>
          </a:ln>
        </p:spPr>
      </p:sp>
      <p:sp>
        <p:nvSpPr>
          <p:cNvPr id="29" name="arch-core-rail">
            <a:extLst xmlns:a="http://schemas.openxmlformats.org/drawingml/2006/main">
              <a:ext uri="{FF2B5EF4-FFF2-40B4-BE49-F238E27FC236}">
                <a16:creationId xmlns:a16="http://schemas.microsoft.com/office/drawing/2014/main" id="{ABC5F37B-2E82-4AD1-8A7F-FA91E21E7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619375"/>
            <a:ext cx="1028700" cy="142875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A86C0D"/>
          </a:solidFill>
          <a:ln xmlns:a="http://schemas.openxmlformats.org/drawingml/2006/main" w="0">
            <a:solidFill>
              <a:srgbClr val="A86C0D"/>
            </a:solidFill>
            <a:prstDash val="solid"/>
          </a:ln>
        </p:spPr>
      </p:sp>
      <p:sp>
        <p:nvSpPr>
          <p:cNvPr id="30" name="arch-core-title">
            <a:extLst xmlns:a="http://schemas.openxmlformats.org/drawingml/2006/main">
              <a:ext uri="{FF2B5EF4-FFF2-40B4-BE49-F238E27FC236}">
                <a16:creationId xmlns:a16="http://schemas.microsoft.com/office/drawing/2014/main" id="{CA467C09-571E-4FC4-8952-1BB98230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051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31" name="arch-core-tag">
            <a:extLst xmlns:a="http://schemas.openxmlformats.org/drawingml/2006/main">
              <a:ext uri="{FF2B5EF4-FFF2-40B4-BE49-F238E27FC236}">
                <a16:creationId xmlns:a16="http://schemas.microsoft.com/office/drawing/2014/main" id="{36CBB36F-6035-4D43-803E-28E539EE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623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编排・聚合・联动</a:t>
            </a:r>
          </a:p>
        </p:txBody>
      </p:sp>
      <p:sp>
        <p:nvSpPr>
          <p:cNvPr id="32" name="arch-core-statement">
            <a:extLst xmlns:a="http://schemas.openxmlformats.org/drawingml/2006/main">
              <a:ext uri="{FF2B5EF4-FFF2-40B4-BE49-F238E27FC236}">
                <a16:creationId xmlns:a16="http://schemas.microsoft.com/office/drawing/2014/main" id="{4FFDE222-802C-4C0E-9384-23EC18E6A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67000"/>
            <a:ext cx="9906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核心原则：统一对象身份、统一时间窗、统一拓扑版本、统一来源水位</a:t>
            </a:r>
          </a:p>
        </p:txBody>
      </p:sp>
      <p:sp>
        <p:nvSpPr>
          <p:cNvPr id="33" name="arch-core-top-1">
            <a:extLst xmlns:a="http://schemas.openxmlformats.org/drawingml/2006/main">
              <a:ext uri="{FF2B5EF4-FFF2-40B4-BE49-F238E27FC236}">
                <a16:creationId xmlns:a16="http://schemas.microsoft.com/office/drawing/2014/main" id="{C9956DD6-5C5F-4F28-8411-D1C8192AE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46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场景与视图编排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角色、范围、模板、组件、权限与刷新策略</a:t>
            </a:r>
          </a:p>
        </p:txBody>
      </p:sp>
      <p:sp>
        <p:nvSpPr>
          <p:cNvPr id="34" name="arch-core-top-2">
            <a:extLst xmlns:a="http://schemas.openxmlformats.org/drawingml/2006/main">
              <a:ext uri="{FF2B5EF4-FFF2-40B4-BE49-F238E27FC236}">
                <a16:creationId xmlns:a16="http://schemas.microsoft.com/office/drawing/2014/main" id="{64B46C25-139C-4795-B90C-D05B3A752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81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统一查询上下文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tenant、scope、object、time、as_of、version、watermark</a:t>
            </a:r>
          </a:p>
        </p:txBody>
      </p:sp>
      <p:sp>
        <p:nvSpPr>
          <p:cNvPr id="35" name="arch-core-top-3">
            <a:extLst xmlns:a="http://schemas.openxmlformats.org/drawingml/2006/main">
              <a:ext uri="{FF2B5EF4-FFF2-40B4-BE49-F238E27FC236}">
                <a16:creationId xmlns:a16="http://schemas.microsoft.com/office/drawing/2014/main" id="{0554BA32-E363-49F6-B808-D09C3C999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81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关系中心数据装配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按对象域、状态域和观测资产域并行取数、对齐和折叠</a:t>
            </a:r>
          </a:p>
        </p:txBody>
      </p:sp>
      <p:sp>
        <p:nvSpPr>
          <p:cNvPr id="36" name="arch-core-top-4">
            <a:extLst xmlns:a="http://schemas.openxmlformats.org/drawingml/2006/main">
              <a:ext uri="{FF2B5EF4-FFF2-40B4-BE49-F238E27FC236}">
                <a16:creationId xmlns:a16="http://schemas.microsoft.com/office/drawing/2014/main" id="{570FF509-45F4-49D8-B1AB-D7E002A60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886075"/>
            <a:ext cx="241935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6986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4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展示投影计算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0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健康度、趋势、影响摘要及告警／变更／责任人叠加</a:t>
            </a:r>
          </a:p>
        </p:txBody>
      </p:sp>
      <p:sp>
        <p:nvSpPr>
          <p:cNvPr id="37" name="arch-core-bottom-1">
            <a:extLst xmlns:a="http://schemas.openxmlformats.org/drawingml/2006/main">
              <a:ext uri="{FF2B5EF4-FFF2-40B4-BE49-F238E27FC236}">
                <a16:creationId xmlns:a16="http://schemas.microsoft.com/office/drawing/2014/main" id="{07909344-8E75-45A9-9F37-710A510B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51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交互与联动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筛选、下钻、路径、对比、证据跳转及权威处置入口</a:t>
            </a:r>
          </a:p>
        </p:txBody>
      </p:sp>
      <p:sp>
        <p:nvSpPr>
          <p:cNvPr id="38" name="arch-core-bottom-2">
            <a:extLst xmlns:a="http://schemas.openxmlformats.org/drawingml/2006/main">
              <a:ext uri="{FF2B5EF4-FFF2-40B4-BE49-F238E27FC236}">
                <a16:creationId xmlns:a16="http://schemas.microsoft.com/office/drawing/2014/main" id="{EC02B95C-9F6B-40D4-BE18-160596FF6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8564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快照与回放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绑定视图版本、查询上下文、拓扑版本和来源水位</a:t>
            </a:r>
          </a:p>
        </p:txBody>
      </p:sp>
      <p:sp>
        <p:nvSpPr>
          <p:cNvPr id="39" name="arch-core-bottom-3">
            <a:extLst xmlns:a="http://schemas.openxmlformats.org/drawingml/2006/main">
              <a:ext uri="{FF2B5EF4-FFF2-40B4-BE49-F238E27FC236}">
                <a16:creationId xmlns:a16="http://schemas.microsoft.com/office/drawing/2014/main" id="{D00F045F-E6C6-4708-8B67-E1249EC7E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3448050"/>
            <a:ext cx="3251200" cy="495300"/>
          </a:xfrm>
          <a:prstGeom xmlns:a="http://schemas.openxmlformats.org/drawingml/2006/main" prst="roundRect">
            <a:avLst>
              <a:gd name="adj" fmla="val 134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72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5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韧性与质量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1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组件级超时熔断、局部降级、新鲜度标识和视图质量反馈</a:t>
            </a:r>
          </a:p>
        </p:txBody>
      </p:sp>
      <p:sp>
        <p:nvSpPr>
          <p:cNvPr id="40" name="arch-context-surface">
            <a:extLst xmlns:a="http://schemas.openxmlformats.org/drawingml/2006/main">
              <a:ext uri="{FF2B5EF4-FFF2-40B4-BE49-F238E27FC236}">
                <a16:creationId xmlns:a16="http://schemas.microsoft.com/office/drawing/2014/main" id="{6D27AC56-AC61-451E-825A-76385BABD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105275"/>
            <a:ext cx="11239500" cy="819150"/>
          </a:xfrm>
          <a:prstGeom xmlns:a="http://schemas.openxmlformats.org/drawingml/2006/main" prst="roundRect">
            <a:avLst>
              <a:gd name="adj" fmla="val 10465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</p:sp>
      <p:sp>
        <p:nvSpPr>
          <p:cNvPr id="41" name="arch-context-rail">
            <a:extLst xmlns:a="http://schemas.openxmlformats.org/drawingml/2006/main">
              <a:ext uri="{FF2B5EF4-FFF2-40B4-BE49-F238E27FC236}">
                <a16:creationId xmlns:a16="http://schemas.microsoft.com/office/drawing/2014/main" id="{A235D207-A640-4B08-9AB5-E479C44F5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105275"/>
            <a:ext cx="1028700" cy="819150"/>
          </a:xfrm>
          <a:prstGeom xmlns:a="http://schemas.openxmlformats.org/drawingml/2006/main" prst="roundRect">
            <a:avLst>
              <a:gd name="adj" fmla="val 10465"/>
            </a:avLst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42" name="arch-context-title">
            <a:extLst xmlns:a="http://schemas.openxmlformats.org/drawingml/2006/main">
              <a:ext uri="{FF2B5EF4-FFF2-40B4-BE49-F238E27FC236}">
                <a16:creationId xmlns:a16="http://schemas.microsoft.com/office/drawing/2014/main" id="{B5D28C86-3452-4A2C-8684-C27740CCB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910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37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对象与上下文</a:t>
            </a:r>
          </a:p>
        </p:txBody>
      </p:sp>
      <p:sp>
        <p:nvSpPr>
          <p:cNvPr id="43" name="arch-context-tag">
            <a:extLst xmlns:a="http://schemas.openxmlformats.org/drawingml/2006/main">
              <a:ext uri="{FF2B5EF4-FFF2-40B4-BE49-F238E27FC236}">
                <a16:creationId xmlns:a16="http://schemas.microsoft.com/office/drawing/2014/main" id="{87EFA601-E17A-499A-A639-6D35D7498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3867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一致性基础</a:t>
            </a:r>
          </a:p>
        </p:txBody>
      </p:sp>
      <p:sp>
        <p:nvSpPr>
          <p:cNvPr id="44" name="arch-context-card-1">
            <a:extLst xmlns:a="http://schemas.openxmlformats.org/drawingml/2006/main">
              <a:ext uri="{FF2B5EF4-FFF2-40B4-BE49-F238E27FC236}">
                <a16:creationId xmlns:a16="http://schemas.microsoft.com/office/drawing/2014/main" id="{DD28410D-AE52-43FC-BCE2-B7F60714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902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统一对象层级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业务 → 应用 → 服务 → 实例 → 网络 → 数据 → 设施</a:t>
            </a:r>
          </a:p>
        </p:txBody>
      </p:sp>
      <p:sp>
        <p:nvSpPr>
          <p:cNvPr id="45" name="arch-context-card-2">
            <a:extLst xmlns:a="http://schemas.openxmlformats.org/drawingml/2006/main">
              <a:ext uri="{FF2B5EF4-FFF2-40B4-BE49-F238E27FC236}">
                <a16:creationId xmlns:a16="http://schemas.microsoft.com/office/drawing/2014/main" id="{16CB98DD-E9B7-4B1F-8B21-9C979E0F9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8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租户、业务范围、对象身份、时间窗、as_of、拓扑版本和数据水位</a:t>
            </a:r>
          </a:p>
        </p:txBody>
      </p:sp>
      <p:sp>
        <p:nvSpPr>
          <p:cNvPr id="46" name="arch-context-card-3">
            <a:extLst xmlns:a="http://schemas.openxmlformats.org/drawingml/2006/main">
              <a:ext uri="{FF2B5EF4-FFF2-40B4-BE49-F238E27FC236}">
                <a16:creationId xmlns:a16="http://schemas.microsoft.com/office/drawing/2014/main" id="{77A9BAE4-E150-42ED-AEC0-C3A7AE259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4238625"/>
            <a:ext cx="3244850" cy="552450"/>
          </a:xfrm>
          <a:prstGeom xmlns:a="http://schemas.openxmlformats.org/drawingml/2006/main" prst="roundRect">
            <a:avLst>
              <a:gd name="adj" fmla="val 1206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86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6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来源状态与新鲜度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每个组件返回 data_as_of、source_status、freshness 和降级原因</a:t>
            </a:r>
          </a:p>
        </p:txBody>
      </p:sp>
      <p:sp>
        <p:nvSpPr>
          <p:cNvPr id="47" name="arch-source-surface">
            <a:extLst xmlns:a="http://schemas.openxmlformats.org/drawingml/2006/main">
              <a:ext uri="{FF2B5EF4-FFF2-40B4-BE49-F238E27FC236}">
                <a16:creationId xmlns:a16="http://schemas.microsoft.com/office/drawing/2014/main" id="{E700EF99-60AC-4A37-852D-4FFFBEB4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981575"/>
            <a:ext cx="11239500" cy="723900"/>
          </a:xfrm>
          <a:prstGeom xmlns:a="http://schemas.openxmlformats.org/drawingml/2006/main" prst="roundRect">
            <a:avLst>
              <a:gd name="adj" fmla="val 11842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</p:sp>
      <p:sp>
        <p:nvSpPr>
          <p:cNvPr id="48" name="arch-source-rail">
            <a:extLst xmlns:a="http://schemas.openxmlformats.org/drawingml/2006/main">
              <a:ext uri="{FF2B5EF4-FFF2-40B4-BE49-F238E27FC236}">
                <a16:creationId xmlns:a16="http://schemas.microsoft.com/office/drawing/2014/main" id="{34C5DFFA-6C1C-4FE2-A174-1DF418FA7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981575"/>
            <a:ext cx="1028700" cy="723900"/>
          </a:xfrm>
          <a:prstGeom xmlns:a="http://schemas.openxmlformats.org/drawingml/2006/main" prst="roundRect">
            <a:avLst>
              <a:gd name="adj" fmla="val 11842"/>
            </a:avLst>
          </a:prstGeom>
          <a:solidFill xmlns:a="http://schemas.openxmlformats.org/drawingml/2006/main">
            <a:srgbClr val="52697D"/>
          </a:solidFill>
          <a:ln xmlns:a="http://schemas.openxmlformats.org/drawingml/2006/main" w="0">
            <a:solidFill>
              <a:srgbClr val="52697D"/>
            </a:solidFill>
            <a:prstDash val="solid"/>
          </a:ln>
        </p:spPr>
      </p:sp>
      <p:sp>
        <p:nvSpPr>
          <p:cNvPr id="49" name="arch-source-title">
            <a:extLst xmlns:a="http://schemas.openxmlformats.org/drawingml/2006/main">
              <a:ext uri="{FF2B5EF4-FFF2-40B4-BE49-F238E27FC236}">
                <a16:creationId xmlns:a16="http://schemas.microsoft.com/office/drawing/2014/main" id="{500BB9BE-D074-49A5-8D86-3ABA23306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6730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59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统一数据入口</a:t>
            </a:r>
          </a:p>
        </p:txBody>
      </p:sp>
      <p:sp>
        <p:nvSpPr>
          <p:cNvPr id="50" name="arch-source-tag">
            <a:extLst xmlns:a="http://schemas.openxmlformats.org/drawingml/2006/main">
              <a:ext uri="{FF2B5EF4-FFF2-40B4-BE49-F238E27FC236}">
                <a16:creationId xmlns:a16="http://schemas.microsoft.com/office/drawing/2014/main" id="{EFA9BB14-CD77-4BF2-A330-031650D5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419725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只连接关系中心</a:t>
            </a:r>
          </a:p>
        </p:txBody>
      </p:sp>
      <p:sp>
        <p:nvSpPr>
          <p:cNvPr id="51" name="arch-source-card-1">
            <a:extLst xmlns:a="http://schemas.openxmlformats.org/drawingml/2006/main">
              <a:ext uri="{FF2B5EF4-FFF2-40B4-BE49-F238E27FC236}">
                <a16:creationId xmlns:a16="http://schemas.microsoft.com/office/drawing/2014/main" id="{EF3D4FF7-AA48-4A48-912E-63FBAB35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04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关系中心统一数据服务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展示中心唯一只读入口，按查询上下文返回一致数据</a:t>
            </a:r>
          </a:p>
        </p:txBody>
      </p:sp>
      <p:sp>
        <p:nvSpPr>
          <p:cNvPr id="52" name="arch-source-card-2">
            <a:extLst xmlns:a="http://schemas.openxmlformats.org/drawingml/2006/main">
              <a:ext uri="{FF2B5EF4-FFF2-40B4-BE49-F238E27FC236}">
                <a16:creationId xmlns:a16="http://schemas.microsoft.com/office/drawing/2014/main" id="{9F8980FB-9C37-423E-AFFD-364E81AB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6231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08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对象／关系／拓扑域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统一对象、业务关系、路径、拓扑及版本视图</a:t>
            </a:r>
          </a:p>
        </p:txBody>
      </p:sp>
      <p:sp>
        <p:nvSpPr>
          <p:cNvPr id="53" name="arch-source-card-3">
            <a:extLst xmlns:a="http://schemas.openxmlformats.org/drawingml/2006/main">
              <a:ext uri="{FF2B5EF4-FFF2-40B4-BE49-F238E27FC236}">
                <a16:creationId xmlns:a16="http://schemas.microsoft.com/office/drawing/2014/main" id="{8A23C8B7-798C-42B9-B8D7-78318DCEA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34163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00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状态／事件投影域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告警、值班、工单、变更和知识匹配结果</a:t>
            </a:r>
          </a:p>
        </p:txBody>
      </p:sp>
      <p:sp>
        <p:nvSpPr>
          <p:cNvPr id="54" name="arch-source-card-4">
            <a:extLst xmlns:a="http://schemas.openxmlformats.org/drawingml/2006/main">
              <a:ext uri="{FF2B5EF4-FFF2-40B4-BE49-F238E27FC236}">
                <a16:creationId xmlns:a16="http://schemas.microsoft.com/office/drawing/2014/main" id="{023B4519-97DF-4831-8AB9-CB5E07529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2094" y="5105400"/>
            <a:ext cx="2412206" cy="476250"/>
          </a:xfrm>
          <a:prstGeom xmlns:a="http://schemas.openxmlformats.org/drawingml/2006/main" prst="roundRect">
            <a:avLst>
              <a:gd name="adj" fmla="val 1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19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观测／资产投影域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9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指标、Trace、日志摘要及资产部署设施属性</a:t>
            </a:r>
          </a:p>
        </p:txBody>
      </p:sp>
      <p:sp>
        <p:nvSpPr>
          <p:cNvPr id="55" name="arch-store-surface">
            <a:extLst xmlns:a="http://schemas.openxmlformats.org/drawingml/2006/main">
              <a:ext uri="{FF2B5EF4-FFF2-40B4-BE49-F238E27FC236}">
                <a16:creationId xmlns:a16="http://schemas.microsoft.com/office/drawing/2014/main" id="{8CB1FD17-AC82-4A88-9A47-654A1C69F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762625"/>
            <a:ext cx="11239500" cy="733425"/>
          </a:xfrm>
          <a:prstGeom xmlns:a="http://schemas.openxmlformats.org/drawingml/2006/main" prst="roundRect">
            <a:avLst>
              <a:gd name="adj" fmla="val 11688"/>
            </a:avLst>
          </a:prstGeom>
          <a:solidFill xmlns:a="http://schemas.openxmlformats.org/drawingml/2006/main">
            <a:srgbClr val="F6F8FA"/>
          </a:solidFill>
          <a:ln xmlns:a="http://schemas.openxmlformats.org/drawingml/2006/main" w="10001">
            <a:solidFill>
              <a:srgbClr val="D4DCE4"/>
            </a:solidFill>
            <a:prstDash val="solid"/>
          </a:ln>
        </p:spPr>
      </p:sp>
      <p:sp>
        <p:nvSpPr>
          <p:cNvPr id="56" name="arch-store-rail">
            <a:extLst xmlns:a="http://schemas.openxmlformats.org/drawingml/2006/main">
              <a:ext uri="{FF2B5EF4-FFF2-40B4-BE49-F238E27FC236}">
                <a16:creationId xmlns:a16="http://schemas.microsoft.com/office/drawing/2014/main" id="{BCDB2FA1-9841-4225-84FB-22055389E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762625"/>
            <a:ext cx="1028700" cy="733425"/>
          </a:xfrm>
          <a:prstGeom xmlns:a="http://schemas.openxmlformats.org/drawingml/2006/main" prst="roundRect">
            <a:avLst>
              <a:gd name="adj" fmla="val 11688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57" name="arch-store-title">
            <a:extLst xmlns:a="http://schemas.openxmlformats.org/drawingml/2006/main">
              <a:ext uri="{FF2B5EF4-FFF2-40B4-BE49-F238E27FC236}">
                <a16:creationId xmlns:a16="http://schemas.microsoft.com/office/drawing/2014/main" id="{284D504D-CA4B-47D4-8EF8-0D095DACB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848350"/>
            <a:ext cx="838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793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存储与治理</a:t>
            </a:r>
          </a:p>
        </p:txBody>
      </p:sp>
      <p:sp>
        <p:nvSpPr>
          <p:cNvPr id="58" name="arch-store-tag">
            <a:extLst xmlns:a="http://schemas.openxmlformats.org/drawingml/2006/main">
              <a:ext uri="{FF2B5EF4-FFF2-40B4-BE49-F238E27FC236}">
                <a16:creationId xmlns:a16="http://schemas.microsoft.com/office/drawing/2014/main" id="{AC16E522-2382-46DF-A3B9-4CA87D6F3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10300"/>
            <a:ext cx="8382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8861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配置・投影・快照</a:t>
            </a:r>
          </a:p>
        </p:txBody>
      </p:sp>
      <p:sp>
        <p:nvSpPr>
          <p:cNvPr id="59" name="arch-store-card-1">
            <a:extLst xmlns:a="http://schemas.openxmlformats.org/drawingml/2006/main">
              <a:ext uri="{FF2B5EF4-FFF2-40B4-BE49-F238E27FC236}">
                <a16:creationId xmlns:a16="http://schemas.microsoft.com/office/drawing/2014/main" id="{F9A18EEA-95F1-4E52-B7AA-6036CAE33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08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PostgreSQL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场景、视图、组件、版本、快照索引与审计</a:t>
            </a:r>
          </a:p>
        </p:txBody>
      </p:sp>
      <p:sp>
        <p:nvSpPr>
          <p:cNvPr id="60" name="arch-store-card-2">
            <a:extLst xmlns:a="http://schemas.openxmlformats.org/drawingml/2006/main">
              <a:ext uri="{FF2B5EF4-FFF2-40B4-BE49-F238E27FC236}">
                <a16:creationId xmlns:a16="http://schemas.microsoft.com/office/drawing/2014/main" id="{FC80BB90-6084-4F1D-9F43-DD4B10048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474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2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缓存／查询索引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实时状态、展示投影和交互会话</a:t>
            </a:r>
          </a:p>
        </p:txBody>
      </p:sp>
      <p:sp>
        <p:nvSpPr>
          <p:cNvPr id="61" name="arch-store-card-3">
            <a:extLst xmlns:a="http://schemas.openxmlformats.org/drawingml/2006/main">
              <a:ext uri="{FF2B5EF4-FFF2-40B4-BE49-F238E27FC236}">
                <a16:creationId xmlns:a16="http://schemas.microsoft.com/office/drawing/2014/main" id="{6E36DE68-938A-47B8-A84C-CAD884158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118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925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对象存储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展示快照、回放载荷和导出文件</a:t>
            </a:r>
          </a:p>
        </p:txBody>
      </p:sp>
      <p:sp>
        <p:nvSpPr>
          <p:cNvPr id="62" name="arch-store-card-4">
            <a:extLst xmlns:a="http://schemas.openxmlformats.org/drawingml/2006/main">
              <a:ext uri="{FF2B5EF4-FFF2-40B4-BE49-F238E27FC236}">
                <a16:creationId xmlns:a16="http://schemas.microsoft.com/office/drawing/2014/main" id="{5D9D4319-8968-4D91-8866-5D8692A1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762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807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事件与任务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刷新、失效、重放、快照与大屏轮播</a:t>
            </a:r>
          </a:p>
        </p:txBody>
      </p:sp>
      <p:sp>
        <p:nvSpPr>
          <p:cNvPr id="63" name="arch-store-card-5">
            <a:extLst xmlns:a="http://schemas.openxmlformats.org/drawingml/2006/main">
              <a:ext uri="{FF2B5EF4-FFF2-40B4-BE49-F238E27FC236}">
                <a16:creationId xmlns:a16="http://schemas.microsoft.com/office/drawing/2014/main" id="{38676F99-EAE8-407C-B161-BF559BBEE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4060" y="5886450"/>
            <a:ext cx="192024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76200" tIns="38100" rIns="66675" bIns="38100" anchor="ctr">
            <a:normAutofit fontScale="708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1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横向治理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0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权限脱敏、版本水位、审计、HA和备份恢复</a:t>
            </a:r>
          </a:p>
        </p:txBody>
      </p:sp>
    </p:spTree>
    <p:extLst>
      <p:ext uri="{BB962C8B-B14F-4D97-AF65-F5344CB8AC3E}">
        <p14:creationId xmlns:p14="http://schemas.microsoft.com/office/powerpoint/2010/main" val="11237797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title-2">
            <a:extLst xmlns:a="http://schemas.openxmlformats.org/drawingml/2006/main">
              <a:ext uri="{FF2B5EF4-FFF2-40B4-BE49-F238E27FC236}">
                <a16:creationId xmlns:a16="http://schemas.microsoft.com/office/drawing/2014/main" id="{1558A3B7-70C5-45E5-8CFF-171E349DF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全链路展示中心——业务流程图</a:t>
            </a:r>
          </a:p>
        </p:txBody>
      </p:sp>
      <p:sp>
        <p:nvSpPr>
          <p:cNvPr id="2" name="project-2">
            <a:extLst xmlns:a="http://schemas.openxmlformats.org/drawingml/2006/main">
              <a:ext uri="{FF2B5EF4-FFF2-40B4-BE49-F238E27FC236}">
                <a16:creationId xmlns:a16="http://schemas.microsoft.com/office/drawing/2014/main" id="{23D40B5C-2527-452D-8524-EAD2E5FD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浦江项目｜统一取数版</a:t>
            </a:r>
          </a:p>
        </p:txBody>
      </p:sp>
      <p:sp>
        <p:nvSpPr>
          <p:cNvPr id="3" name="subtitle-2">
            <a:extLst xmlns:a="http://schemas.openxmlformats.org/drawingml/2006/main">
              <a:ext uri="{FF2B5EF4-FFF2-40B4-BE49-F238E27FC236}">
                <a16:creationId xmlns:a16="http://schemas.microsoft.com/office/drawing/2014/main" id="{D335CFCF-EDE3-43B9-ABB0-60F1EEA5E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从场景选择、统一上下文到关系中心取数、展示回放与质量反馈的业务闭环</a:t>
            </a:r>
          </a:p>
        </p:txBody>
      </p:sp>
      <p:sp>
        <p:nvSpPr>
          <p:cNvPr id="4" name="page-2">
            <a:extLst xmlns:a="http://schemas.openxmlformats.org/drawingml/2006/main">
              <a:ext uri="{FF2B5EF4-FFF2-40B4-BE49-F238E27FC236}">
                <a16:creationId xmlns:a16="http://schemas.microsoft.com/office/drawing/2014/main" id="{DC33DCA8-893F-425B-8A99-A0A0CC93D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02 / 03</a:t>
            </a:r>
          </a:p>
        </p:txBody>
      </p:sp>
      <p:sp>
        <p:nvSpPr>
          <p:cNvPr id="5" name="rule-2">
            <a:extLst xmlns:a="http://schemas.openxmlformats.org/drawingml/2006/main">
              <a:ext uri="{FF2B5EF4-FFF2-40B4-BE49-F238E27FC236}">
                <a16:creationId xmlns:a16="http://schemas.microsoft.com/office/drawing/2014/main" id="{BA2FE637-2597-46A6-85AE-DE622FA2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2">
            <a:extLst xmlns:a="http://schemas.openxmlformats.org/drawingml/2006/main">
              <a:ext uri="{FF2B5EF4-FFF2-40B4-BE49-F238E27FC236}">
                <a16:creationId xmlns:a16="http://schemas.microsoft.com/office/drawing/2014/main" id="{CB802A2E-E65E-4B9D-B157-50AEE5C6D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bf-frame">
            <a:extLst xmlns:a="http://schemas.openxmlformats.org/drawingml/2006/main">
              <a:ext uri="{FF2B5EF4-FFF2-40B4-BE49-F238E27FC236}">
                <a16:creationId xmlns:a16="http://schemas.microsoft.com/office/drawing/2014/main" id="{D6DD5E35-5089-40F8-A8BF-203A6505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5314950"/>
          </a:xfrm>
          <a:prstGeom xmlns:a="http://schemas.openxmlformats.org/drawingml/2006/main" prst="roundRect">
            <a:avLst>
              <a:gd name="adj" fmla="val 1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8" name="bf-banner">
            <a:extLst xmlns:a="http://schemas.openxmlformats.org/drawingml/2006/main">
              <a:ext uri="{FF2B5EF4-FFF2-40B4-BE49-F238E27FC236}">
                <a16:creationId xmlns:a16="http://schemas.microsoft.com/office/drawing/2014/main" id="{D77F227A-3B68-4F41-89CC-B07353106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9" name="bf-banner-text">
            <a:extLst xmlns:a="http://schemas.openxmlformats.org/drawingml/2006/main">
              <a:ext uri="{FF2B5EF4-FFF2-40B4-BE49-F238E27FC236}">
                <a16:creationId xmlns:a16="http://schemas.microsoft.com/office/drawing/2014/main" id="{0EAED604-95B9-44F4-BA66-1513F3DC5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1209675"/>
            <a:ext cx="1080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38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38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场景选择  →  上下文建立  →  关系中心取数  →  联动展示  →  快照反馈</a:t>
            </a:r>
          </a:p>
        </p:txBody>
      </p:sp>
      <p:sp>
        <p:nvSpPr>
          <p:cNvPr id="10" name="bf-lane-1-head">
            <a:extLst xmlns:a="http://schemas.openxmlformats.org/drawingml/2006/main">
              <a:ext uri="{FF2B5EF4-FFF2-40B4-BE49-F238E27FC236}">
                <a16:creationId xmlns:a16="http://schemas.microsoft.com/office/drawing/2014/main" id="{2753B3AD-869F-4BB0-816A-31D56CE1E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A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1" name="bf-lane-1-body">
            <a:extLst xmlns:a="http://schemas.openxmlformats.org/drawingml/2006/main">
              <a:ext uri="{FF2B5EF4-FFF2-40B4-BE49-F238E27FC236}">
                <a16:creationId xmlns:a16="http://schemas.microsoft.com/office/drawing/2014/main" id="{BCC8D5C8-E82C-46C6-9042-4FAB01158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A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2" name="bf-lane-1-title">
            <a:extLst xmlns:a="http://schemas.openxmlformats.org/drawingml/2006/main">
              <a:ext uri="{FF2B5EF4-FFF2-40B4-BE49-F238E27FC236}">
                <a16:creationId xmlns:a16="http://schemas.microsoft.com/office/drawing/2014/main" id="{386585FE-BF7F-4872-9FB9-4D49D3C72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使用方／大屏</a:t>
            </a:r>
          </a:p>
        </p:txBody>
      </p:sp>
      <p:sp>
        <p:nvSpPr>
          <p:cNvPr id="13" name="bf-lane-2-head">
            <a:extLst xmlns:a="http://schemas.openxmlformats.org/drawingml/2006/main">
              <a:ext uri="{FF2B5EF4-FFF2-40B4-BE49-F238E27FC236}">
                <a16:creationId xmlns:a16="http://schemas.microsoft.com/office/drawing/2014/main" id="{A4DD0C65-A733-4281-82C4-C8B9310C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2D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4" name="bf-lane-2-body">
            <a:extLst xmlns:a="http://schemas.openxmlformats.org/drawingml/2006/main">
              <a:ext uri="{FF2B5EF4-FFF2-40B4-BE49-F238E27FC236}">
                <a16:creationId xmlns:a16="http://schemas.microsoft.com/office/drawing/2014/main" id="{3AB5CE09-DB2F-4A57-B3F3-DD6E54C33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6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5" name="bf-lane-2-title">
            <a:extLst xmlns:a="http://schemas.openxmlformats.org/drawingml/2006/main">
              <a:ext uri="{FF2B5EF4-FFF2-40B4-BE49-F238E27FC236}">
                <a16:creationId xmlns:a16="http://schemas.microsoft.com/office/drawing/2014/main" id="{9A892682-3CD9-46F0-9938-B416E5FEF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全链路展示中心</a:t>
            </a:r>
          </a:p>
        </p:txBody>
      </p:sp>
      <p:sp>
        <p:nvSpPr>
          <p:cNvPr id="16" name="bf-lane-3-head">
            <a:extLst xmlns:a="http://schemas.openxmlformats.org/drawingml/2006/main">
              <a:ext uri="{FF2B5EF4-FFF2-40B4-BE49-F238E27FC236}">
                <a16:creationId xmlns:a16="http://schemas.microsoft.com/office/drawing/2014/main" id="{5073A1B5-504E-4322-95FD-41710AF9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0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7" name="bf-lane-3-body">
            <a:extLst xmlns:a="http://schemas.openxmlformats.org/drawingml/2006/main">
              <a:ext uri="{FF2B5EF4-FFF2-40B4-BE49-F238E27FC236}">
                <a16:creationId xmlns:a16="http://schemas.microsoft.com/office/drawing/2014/main" id="{65B0584C-D607-4926-B1DF-4F0511090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8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8" name="bf-lane-3-title">
            <a:extLst xmlns:a="http://schemas.openxmlformats.org/drawingml/2006/main">
              <a:ext uri="{FF2B5EF4-FFF2-40B4-BE49-F238E27FC236}">
                <a16:creationId xmlns:a16="http://schemas.microsoft.com/office/drawing/2014/main" id="{D326C0B1-68D7-4C2E-BFFB-FA0D6383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关系中心｜对象拓扑</a:t>
            </a:r>
          </a:p>
        </p:txBody>
      </p:sp>
      <p:sp>
        <p:nvSpPr>
          <p:cNvPr id="19" name="bf-lane-4-head">
            <a:extLst xmlns:a="http://schemas.openxmlformats.org/drawingml/2006/main">
              <a:ext uri="{FF2B5EF4-FFF2-40B4-BE49-F238E27FC236}">
                <a16:creationId xmlns:a16="http://schemas.microsoft.com/office/drawing/2014/main" id="{1537A08D-AC21-4B2A-9073-A6D1583F4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0" name="bf-lane-4-body">
            <a:extLst xmlns:a="http://schemas.openxmlformats.org/drawingml/2006/main">
              <a:ext uri="{FF2B5EF4-FFF2-40B4-BE49-F238E27FC236}">
                <a16:creationId xmlns:a16="http://schemas.microsoft.com/office/drawing/2014/main" id="{475748B9-4FD9-4078-B5D6-157B06541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CFD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1" name="bf-lane-4-title">
            <a:extLst xmlns:a="http://schemas.openxmlformats.org/drawingml/2006/main">
              <a:ext uri="{FF2B5EF4-FFF2-40B4-BE49-F238E27FC236}">
                <a16:creationId xmlns:a16="http://schemas.microsoft.com/office/drawing/2014/main" id="{C77BFF41-0BCC-4034-BAFA-B17646064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关系中心｜状态事件</a:t>
            </a:r>
          </a:p>
        </p:txBody>
      </p:sp>
      <p:sp>
        <p:nvSpPr>
          <p:cNvPr id="22" name="bf-lane-5-head">
            <a:extLst xmlns:a="http://schemas.openxmlformats.org/drawingml/2006/main">
              <a:ext uri="{FF2B5EF4-FFF2-40B4-BE49-F238E27FC236}">
                <a16:creationId xmlns:a16="http://schemas.microsoft.com/office/drawing/2014/main" id="{DD8A2BD6-CB31-4695-93CB-8DD429A4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F1E5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3" name="bf-lane-5-body">
            <a:extLst xmlns:a="http://schemas.openxmlformats.org/drawingml/2006/main">
              <a:ext uri="{FF2B5EF4-FFF2-40B4-BE49-F238E27FC236}">
                <a16:creationId xmlns:a16="http://schemas.microsoft.com/office/drawing/2014/main" id="{2F6CD492-9336-48EB-8B31-13A064616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C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24" name="bf-lane-5-title">
            <a:extLst xmlns:a="http://schemas.openxmlformats.org/drawingml/2006/main">
              <a:ext uri="{FF2B5EF4-FFF2-40B4-BE49-F238E27FC236}">
                <a16:creationId xmlns:a16="http://schemas.microsoft.com/office/drawing/2014/main" id="{73D1896B-9502-4D59-9056-A1EC59E3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关系中心｜观测资产</a:t>
            </a:r>
          </a:p>
        </p:txBody>
      </p:sp>
      <p:sp>
        <p:nvSpPr>
          <p:cNvPr id="25" name="bf-a-u1">
            <a:extLst xmlns:a="http://schemas.openxmlformats.org/drawingml/2006/main">
              <a:ext uri="{FF2B5EF4-FFF2-40B4-BE49-F238E27FC236}">
                <a16:creationId xmlns:a16="http://schemas.microsoft.com/office/drawing/2014/main" id="{E211C286-25E5-4712-9B0A-17E627D0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24100"/>
            <a:ext cx="1695450" cy="533400"/>
          </a:xfrm>
          <a:prstGeom xmlns:a="http://schemas.openxmlformats.org/drawingml/2006/main" prst="roundRect">
            <a:avLst>
              <a:gd name="adj" fmla="val 1428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6" name="bf-a-d1">
            <a:extLst xmlns:a="http://schemas.openxmlformats.org/drawingml/2006/main">
              <a:ext uri="{FF2B5EF4-FFF2-40B4-BE49-F238E27FC236}">
                <a16:creationId xmlns:a16="http://schemas.microsoft.com/office/drawing/2014/main" id="{0615BFD7-7855-4486-A422-FEBF4077E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24100"/>
            <a:ext cx="1695450" cy="533400"/>
          </a:xfrm>
          <a:prstGeom xmlns:a="http://schemas.openxmlformats.org/drawingml/2006/main" prst="roundRect">
            <a:avLst>
              <a:gd name="adj" fmla="val 14286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bf-a-d2">
            <a:extLst xmlns:a="http://schemas.openxmlformats.org/drawingml/2006/main">
              <a:ext uri="{FF2B5EF4-FFF2-40B4-BE49-F238E27FC236}">
                <a16:creationId xmlns:a16="http://schemas.microsoft.com/office/drawing/2014/main" id="{6247D8A9-C2DB-4B82-8296-E87DE6571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09562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8" name="bf-a-s1">
            <a:extLst xmlns:a="http://schemas.openxmlformats.org/drawingml/2006/main">
              <a:ext uri="{FF2B5EF4-FFF2-40B4-BE49-F238E27FC236}">
                <a16:creationId xmlns:a16="http://schemas.microsoft.com/office/drawing/2014/main" id="{841723E4-E2A8-4B2C-AFC1-55AD40DC6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3337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9" name="bf-a-s2">
            <a:extLst xmlns:a="http://schemas.openxmlformats.org/drawingml/2006/main">
              <a:ext uri="{FF2B5EF4-FFF2-40B4-BE49-F238E27FC236}">
                <a16:creationId xmlns:a16="http://schemas.microsoft.com/office/drawing/2014/main" id="{EA30D16B-54AA-4D1B-B7D2-932C5387F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5718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bf-a-s3">
            <a:extLst xmlns:a="http://schemas.openxmlformats.org/drawingml/2006/main">
              <a:ext uri="{FF2B5EF4-FFF2-40B4-BE49-F238E27FC236}">
                <a16:creationId xmlns:a16="http://schemas.microsoft.com/office/drawing/2014/main" id="{6C3B2809-61B2-48AD-9C10-382C37CDE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38100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1" name="bf-a-d3">
            <a:extLst xmlns:a="http://schemas.openxmlformats.org/drawingml/2006/main">
              <a:ext uri="{FF2B5EF4-FFF2-40B4-BE49-F238E27FC236}">
                <a16:creationId xmlns:a16="http://schemas.microsoft.com/office/drawing/2014/main" id="{C732646C-AF8C-4B8F-9DB6-AFC62BC79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43053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2" name="bf-a-k">
            <a:extLst xmlns:a="http://schemas.openxmlformats.org/drawingml/2006/main">
              <a:ext uri="{FF2B5EF4-FFF2-40B4-BE49-F238E27FC236}">
                <a16:creationId xmlns:a16="http://schemas.microsoft.com/office/drawing/2014/main" id="{82C9BF66-C697-4FF3-B610-349A9522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48250"/>
            <a:ext cx="1428750" cy="647700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bf-a-n">
            <a:extLst xmlns:a="http://schemas.openxmlformats.org/drawingml/2006/main">
              <a:ext uri="{FF2B5EF4-FFF2-40B4-BE49-F238E27FC236}">
                <a16:creationId xmlns:a16="http://schemas.microsoft.com/office/drawing/2014/main" id="{1215C1F9-6439-4BA8-8785-5505F095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095875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4" name="bf-a-d4">
            <a:extLst xmlns:a="http://schemas.openxmlformats.org/drawingml/2006/main">
              <a:ext uri="{FF2B5EF4-FFF2-40B4-BE49-F238E27FC236}">
                <a16:creationId xmlns:a16="http://schemas.microsoft.com/office/drawing/2014/main" id="{679BC8A5-9FAA-496A-BBF2-20EBF59AD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867400"/>
            <a:ext cx="1695450" cy="476250"/>
          </a:xfrm>
          <a:prstGeom xmlns:a="http://schemas.openxmlformats.org/drawingml/2006/main" prst="roundRect">
            <a:avLst>
              <a:gd name="adj" fmla="val 16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5" name="bf-a-u2">
            <a:extLst xmlns:a="http://schemas.openxmlformats.org/drawingml/2006/main">
              <a:ext uri="{FF2B5EF4-FFF2-40B4-BE49-F238E27FC236}">
                <a16:creationId xmlns:a16="http://schemas.microsoft.com/office/drawing/2014/main" id="{27E54635-2BBE-4E14-BBC0-0D52ED2CE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8102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01" name=""/>
          <p:cNvCxnSpPr>
            <a:stCxn xmlns:a="http://schemas.openxmlformats.org/drawingml/2006/main" id="25" idx="3"/>
            <a:endCxn xmlns:a="http://schemas.openxmlformats.org/drawingml/2006/main" id="26" idx="1"/>
          </p:cNvCxnSpPr>
          <p:nvPr/>
        </p:nvCxnSpPr>
        <p:spPr>
          <a:xfrm xmlns:a="http://schemas.openxmlformats.org/drawingml/2006/main">
            <a:off x="2486025" y="2590800"/>
            <a:ext cx="53340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2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3867150" y="2857500"/>
            <a:ext cx="0" cy="238125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3" name=""/>
          <p:cNvCxnSpPr>
            <a:stCxn xmlns:a="http://schemas.openxmlformats.org/drawingml/2006/main" id="27" idx="3"/>
            <a:endCxn xmlns:a="http://schemas.openxmlformats.org/drawingml/2006/main" id="28" idx="1"/>
          </p:cNvCxnSpPr>
          <p:nvPr/>
        </p:nvCxnSpPr>
        <p:spPr>
          <a:xfrm xmlns:a="http://schemas.openxmlformats.org/drawingml/2006/main">
            <a:off x="4714875" y="3371850"/>
            <a:ext cx="533400" cy="23812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4" name=""/>
          <p:cNvCxnSpPr>
            <a:stCxn xmlns:a="http://schemas.openxmlformats.org/drawingml/2006/main" id="27" idx="3"/>
            <a:endCxn xmlns:a="http://schemas.openxmlformats.org/drawingml/2006/main" id="29" idx="1"/>
          </p:cNvCxnSpPr>
          <p:nvPr/>
        </p:nvCxnSpPr>
        <p:spPr>
          <a:xfrm xmlns:a="http://schemas.openxmlformats.org/drawingml/2006/main">
            <a:off x="4714875" y="3371850"/>
            <a:ext cx="2762250" cy="4762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5" name=""/>
          <p:cNvCxnSpPr>
            <a:stCxn xmlns:a="http://schemas.openxmlformats.org/drawingml/2006/main" id="27" idx="3"/>
            <a:endCxn xmlns:a="http://schemas.openxmlformats.org/drawingml/2006/main" id="30" idx="1"/>
          </p:cNvCxnSpPr>
          <p:nvPr/>
        </p:nvCxnSpPr>
        <p:spPr>
          <a:xfrm xmlns:a="http://schemas.openxmlformats.org/drawingml/2006/main">
            <a:off x="4714875" y="3371850"/>
            <a:ext cx="4991100" cy="71437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6" name=""/>
          <p:cNvCxnSpPr>
            <a:stCxn xmlns:a="http://schemas.openxmlformats.org/drawingml/2006/main" id="28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3609975"/>
            <a:ext cx="533400" cy="99060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7" name=""/>
          <p:cNvCxnSpPr>
            <a:stCxn xmlns:a="http://schemas.openxmlformats.org/drawingml/2006/main" id="29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3848100"/>
            <a:ext cx="2762250" cy="752475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8" name=""/>
          <p:cNvCxnSpPr>
            <a:stCxn xmlns:a="http://schemas.openxmlformats.org/drawingml/2006/main" id="30" idx="1"/>
            <a:endCxn xmlns:a="http://schemas.openxmlformats.org/drawingml/2006/main" id="31" idx="3"/>
          </p:cNvCxnSpPr>
          <p:nvPr/>
        </p:nvCxnSpPr>
        <p:spPr>
          <a:xfrm xmlns:a="http://schemas.openxmlformats.org/drawingml/2006/main" flipH="1">
            <a:off x="4714875" y="4086225"/>
            <a:ext cx="4991100" cy="5143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09" name=""/>
          <p:cNvCxnSpPr>
            <a:stCxn xmlns:a="http://schemas.openxmlformats.org/drawingml/2006/main" id="31" idx="2"/>
            <a:endCxn xmlns:a="http://schemas.openxmlformats.org/drawingml/2006/main" id="32" idx="0"/>
          </p:cNvCxnSpPr>
          <p:nvPr/>
        </p:nvCxnSpPr>
        <p:spPr>
          <a:xfrm xmlns:a="http://schemas.openxmlformats.org/drawingml/2006/main">
            <a:off x="3867150" y="4895850"/>
            <a:ext cx="0" cy="15240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0" name=""/>
          <p:cNvCxnSpPr>
            <a:stCxn xmlns:a="http://schemas.openxmlformats.org/drawingml/2006/main" id="32" idx="1"/>
            <a:endCxn xmlns:a="http://schemas.openxmlformats.org/drawingml/2006/main" id="33" idx="3"/>
          </p:cNvCxnSpPr>
          <p:nvPr/>
        </p:nvCxnSpPr>
        <p:spPr>
          <a:xfrm xmlns:a="http://schemas.openxmlformats.org/drawingml/2006/main" flipH="1">
            <a:off x="2486025" y="5372100"/>
            <a:ext cx="666750" cy="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1" name=""/>
          <p:cNvCxnSpPr>
            <a:stCxn xmlns:a="http://schemas.openxmlformats.org/drawingml/2006/main" id="33" idx="0"/>
            <a:endCxn xmlns:a="http://schemas.openxmlformats.org/drawingml/2006/main" id="27" idx="1"/>
          </p:cNvCxnSpPr>
          <p:nvPr/>
        </p:nvCxnSpPr>
        <p:spPr>
          <a:xfrm xmlns:a="http://schemas.openxmlformats.org/drawingml/2006/main" flipV="1">
            <a:off x="1638300" y="3371850"/>
            <a:ext cx="1381125" cy="1724025"/>
          </a:xfrm>
          <a:prstGeom xmlns:a="http://schemas.openxmlformats.org/drawingml/2006/main" prst="bentConnector3">
            <a:avLst>
              <a:gd name="adj1" fmla="val 0"/>
            </a:avLst>
          </a:prstGeom>
          <a:ln xmlns:a="http://schemas.openxmlformats.org/drawingml/2006/main" w="17145">
            <a:solidFill>
              <a:srgbClr val="A84C4C"/>
            </a:solidFill>
            <a:prstDash val="dash"/>
            <a:tailEnd type="triangle" w="sm" len="sm"/>
          </a:ln>
        </p:spPr>
      </p:cxnSp>
      <p:cxnSp>
        <p:nvCxnSpPr>
          <p:cNvPr id="112" name=""/>
          <p:cNvCxnSpPr>
            <a:stCxn xmlns:a="http://schemas.openxmlformats.org/drawingml/2006/main" id="32" idx="2"/>
            <a:endCxn xmlns:a="http://schemas.openxmlformats.org/drawingml/2006/main" id="34" idx="0"/>
          </p:cNvCxnSpPr>
          <p:nvPr/>
        </p:nvCxnSpPr>
        <p:spPr>
          <a:xfrm xmlns:a="http://schemas.openxmlformats.org/drawingml/2006/main">
            <a:off x="3867150" y="5695950"/>
            <a:ext cx="0" cy="17145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cxnSp>
        <p:nvCxnSpPr>
          <p:cNvPr id="113" name=""/>
          <p:cNvCxnSpPr>
            <a:stCxn xmlns:a="http://schemas.openxmlformats.org/drawingml/2006/main" id="34" idx="1"/>
            <a:endCxn xmlns:a="http://schemas.openxmlformats.org/drawingml/2006/main" id="35" idx="3"/>
          </p:cNvCxnSpPr>
          <p:nvPr/>
        </p:nvCxnSpPr>
        <p:spPr>
          <a:xfrm xmlns:a="http://schemas.openxmlformats.org/drawingml/2006/main" flipH="1" flipV="1">
            <a:off x="2486025" y="6086475"/>
            <a:ext cx="533400" cy="19050"/>
          </a:xfrm>
          <a:prstGeom xmlns:a="http://schemas.openxmlformats.org/drawingml/2006/main" prst="straightConnector1">
            <a:avLst/>
          </a:prstGeom>
          <a:ln xmlns:a="http://schemas.openxmlformats.org/drawingml/2006/main" w="17145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9" name="bf-parallel">
            <a:extLst xmlns:a="http://schemas.openxmlformats.org/drawingml/2006/main">
              <a:ext uri="{FF2B5EF4-FFF2-40B4-BE49-F238E27FC236}">
                <a16:creationId xmlns:a16="http://schemas.microsoft.com/office/drawing/2014/main" id="{AC0ACC6C-943D-4429-9645-817251E6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05150"/>
            <a:ext cx="10287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191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单中心并行查询</a:t>
            </a:r>
          </a:p>
        </p:txBody>
      </p:sp>
      <p:sp>
        <p:nvSpPr>
          <p:cNvPr id="50" name="bf-no">
            <a:extLst xmlns:a="http://schemas.openxmlformats.org/drawingml/2006/main">
              <a:ext uri="{FF2B5EF4-FFF2-40B4-BE49-F238E27FC236}">
                <a16:creationId xmlns:a16="http://schemas.microsoft.com/office/drawing/2014/main" id="{E8E22F46-334E-46ED-9534-B8DCC5DD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523875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04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否</a:t>
            </a:r>
          </a:p>
        </p:txBody>
      </p:sp>
      <p:sp>
        <p:nvSpPr>
          <p:cNvPr id="51" name="bf-yes">
            <a:extLst xmlns:a="http://schemas.openxmlformats.org/drawingml/2006/main">
              <a:ext uri="{FF2B5EF4-FFF2-40B4-BE49-F238E27FC236}">
                <a16:creationId xmlns:a16="http://schemas.microsoft.com/office/drawing/2014/main" id="{4AD103BA-68B8-4341-A8A9-141A288D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715000"/>
            <a:ext cx="3238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804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是</a:t>
            </a:r>
          </a:p>
        </p:txBody>
      </p:sp>
      <p:sp>
        <p:nvSpPr>
          <p:cNvPr id="52" name="bf-feedback">
            <a:extLst xmlns:a="http://schemas.openxmlformats.org/drawingml/2006/main">
              <a:ext uri="{FF2B5EF4-FFF2-40B4-BE49-F238E27FC236}">
                <a16:creationId xmlns:a16="http://schemas.microsoft.com/office/drawing/2014/main" id="{01711500-61DE-41F0-9B31-B5D5B353C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00475"/>
            <a:ext cx="1743075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437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调整范围／对齐关系中心水位</a:t>
            </a:r>
          </a:p>
        </p:txBody>
      </p:sp>
      <p:sp>
        <p:nvSpPr>
          <p:cNvPr id="53" name="bf-u1">
            <a:extLst xmlns:a="http://schemas.openxmlformats.org/drawingml/2006/main">
              <a:ext uri="{FF2B5EF4-FFF2-40B4-BE49-F238E27FC236}">
                <a16:creationId xmlns:a16="http://schemas.microsoft.com/office/drawing/2014/main" id="{C88B1450-341E-4583-AF7E-D54DC7F40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24100"/>
            <a:ext cx="169545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28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选择场景与范围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角色、业务域、对象和时间窗</a:t>
            </a:r>
          </a:p>
        </p:txBody>
      </p:sp>
      <p:sp>
        <p:nvSpPr>
          <p:cNvPr id="54" name="bf-d1">
            <a:extLst xmlns:a="http://schemas.openxmlformats.org/drawingml/2006/main">
              <a:ext uri="{FF2B5EF4-FFF2-40B4-BE49-F238E27FC236}">
                <a16:creationId xmlns:a16="http://schemas.microsoft.com/office/drawing/2014/main" id="{9F7CC459-11D0-4FE5-B0E5-9F1FAF34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24100"/>
            <a:ext cx="1695450" cy="5334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88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解析视图模板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加载组件、权限和刷新策略</a:t>
            </a:r>
          </a:p>
        </p:txBody>
      </p:sp>
      <p:sp>
        <p:nvSpPr>
          <p:cNvPr id="55" name="bf-d2">
            <a:extLst xmlns:a="http://schemas.openxmlformats.org/drawingml/2006/main">
              <a:ext uri="{FF2B5EF4-FFF2-40B4-BE49-F238E27FC236}">
                <a16:creationId xmlns:a16="http://schemas.microsoft.com/office/drawing/2014/main" id="{9A95DE8A-7F46-4175-8BFF-6F71A6F47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09562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建立统一查询上下文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对象身份、as_of、拓扑版本与水位</a:t>
            </a:r>
          </a:p>
        </p:txBody>
      </p:sp>
      <p:sp>
        <p:nvSpPr>
          <p:cNvPr id="56" name="bf-s1">
            <a:extLst xmlns:a="http://schemas.openxmlformats.org/drawingml/2006/main">
              <a:ext uri="{FF2B5EF4-FFF2-40B4-BE49-F238E27FC236}">
                <a16:creationId xmlns:a16="http://schemas.microsoft.com/office/drawing/2014/main" id="{F4B06C40-E03F-45FC-9BFC-75590E08A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3337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0EAF8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返回对象关系与拓扑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统一对象、路径、拓扑版本和知识投影</a:t>
            </a:r>
          </a:p>
        </p:txBody>
      </p:sp>
      <p:sp>
        <p:nvSpPr>
          <p:cNvPr id="57" name="bf-s2">
            <a:extLst xmlns:a="http://schemas.openxmlformats.org/drawingml/2006/main">
              <a:ext uri="{FF2B5EF4-FFF2-40B4-BE49-F238E27FC236}">
                <a16:creationId xmlns:a16="http://schemas.microsoft.com/office/drawing/2014/main" id="{07406DF0-DEFD-4FAF-8409-31DBFBAB4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57187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6F5F7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返回状态事件投影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告警、责任人、值班、工单和变更状态</a:t>
            </a:r>
          </a:p>
        </p:txBody>
      </p:sp>
      <p:sp>
        <p:nvSpPr>
          <p:cNvPr id="58" name="bf-s3">
            <a:extLst xmlns:a="http://schemas.openxmlformats.org/drawingml/2006/main">
              <a:ext uri="{FF2B5EF4-FFF2-40B4-BE49-F238E27FC236}">
                <a16:creationId xmlns:a16="http://schemas.microsoft.com/office/drawing/2014/main" id="{331F5072-0F15-4238-94ED-143C343E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38100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AF5EB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返回观测资产投影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指标摘要、Trace、部署和设施属性</a:t>
            </a:r>
          </a:p>
        </p:txBody>
      </p:sp>
      <p:sp>
        <p:nvSpPr>
          <p:cNvPr id="59" name="bf-d3">
            <a:extLst xmlns:a="http://schemas.openxmlformats.org/drawingml/2006/main">
              <a:ext uri="{FF2B5EF4-FFF2-40B4-BE49-F238E27FC236}">
                <a16:creationId xmlns:a16="http://schemas.microsoft.com/office/drawing/2014/main" id="{9F01017A-7126-47A3-8DDB-C6C8BAFF7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43053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999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汇聚并对齐数据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统一对象、时间、版本、水位和来源状态</a:t>
            </a:r>
          </a:p>
        </p:txBody>
      </p:sp>
      <p:sp>
        <p:nvSpPr>
          <p:cNvPr id="60" name="bf-k">
            <a:extLst xmlns:a="http://schemas.openxmlformats.org/drawingml/2006/main">
              <a:ext uri="{FF2B5EF4-FFF2-40B4-BE49-F238E27FC236}">
                <a16:creationId xmlns:a16="http://schemas.microsoft.com/office/drawing/2014/main" id="{E7A32FD3-9C3C-4AA8-98AC-34F32B0BD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48250"/>
            <a:ext cx="1428750" cy="64770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3D9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61" name="bf-k-text">
            <a:extLst xmlns:a="http://schemas.openxmlformats.org/drawingml/2006/main">
              <a:ext uri="{FF2B5EF4-FFF2-40B4-BE49-F238E27FC236}">
                <a16:creationId xmlns:a16="http://schemas.microsoft.com/office/drawing/2014/main" id="{D2D1B6E0-BA47-45C8-8158-4EE527E18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5143500"/>
            <a:ext cx="1085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是否一致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可用？</a:t>
            </a:r>
          </a:p>
        </p:txBody>
      </p:sp>
      <p:sp>
        <p:nvSpPr>
          <p:cNvPr id="62" name="bf-n">
            <a:extLst xmlns:a="http://schemas.openxmlformats.org/drawingml/2006/main">
              <a:ext uri="{FF2B5EF4-FFF2-40B4-BE49-F238E27FC236}">
                <a16:creationId xmlns:a16="http://schemas.microsoft.com/office/drawing/2014/main" id="{A6360E6F-0F7D-4388-944B-39AB35740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095875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DEEEE"/>
          </a:solidFill>
          <a:ln xmlns:a="http://schemas.openxmlformats.org/drawingml/2006/main" w="10001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局部降级并提示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显示来源状态、最近成功时间和原因</a:t>
            </a:r>
          </a:p>
        </p:txBody>
      </p:sp>
      <p:sp>
        <p:nvSpPr>
          <p:cNvPr id="63" name="bf-d4">
            <a:extLst xmlns:a="http://schemas.openxmlformats.org/drawingml/2006/main">
              <a:ext uri="{FF2B5EF4-FFF2-40B4-BE49-F238E27FC236}">
                <a16:creationId xmlns:a16="http://schemas.microsoft.com/office/drawing/2014/main" id="{0E35A1B3-E0E2-41E0-AFCF-58D935BBB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867400"/>
            <a:ext cx="16954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29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形成展示投影与快照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绑定上下文、视图版本和来源水位</a:t>
            </a:r>
          </a:p>
        </p:txBody>
      </p:sp>
      <p:sp>
        <p:nvSpPr>
          <p:cNvPr id="64" name="bf-u2">
            <a:extLst xmlns:a="http://schemas.openxmlformats.org/drawingml/2006/main">
              <a:ext uri="{FF2B5EF4-FFF2-40B4-BE49-F238E27FC236}">
                <a16:creationId xmlns:a16="http://schemas.microsoft.com/office/drawing/2014/main" id="{AD5BF58F-9720-4CB4-A6DE-8C072C1E5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8102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6F1FA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00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展示、联动与回放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总览、下钻、路径、对比、分享和大屏</a:t>
            </a:r>
          </a:p>
        </p:txBody>
      </p:sp>
      <p:sp>
        <p:nvSpPr>
          <p:cNvPr id="65" name="bf-write-rule">
            <a:extLst xmlns:a="http://schemas.openxmlformats.org/drawingml/2006/main">
              <a:ext uri="{FF2B5EF4-FFF2-40B4-BE49-F238E27FC236}">
                <a16:creationId xmlns:a16="http://schemas.microsoft.com/office/drawing/2014/main" id="{8262ACEF-C31C-4671-88F1-0D4C8541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5962650"/>
            <a:ext cx="6238875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只读取数全部来自关系中心；处置类写操作由关系中心受控转发至权威中心，并记录 context_id 与审计</a:t>
            </a:r>
          </a:p>
        </p:txBody>
      </p:sp>
    </p:spTree>
    <p:extLst>
      <p:ext uri="{BB962C8B-B14F-4D97-AF65-F5344CB8AC3E}">
        <p14:creationId xmlns:p14="http://schemas.microsoft.com/office/powerpoint/2010/main" val="2454235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2" name="title-3">
            <a:extLst xmlns:a="http://schemas.openxmlformats.org/drawingml/2006/main">
              <a:ext uri="{FF2B5EF4-FFF2-40B4-BE49-F238E27FC236}">
                <a16:creationId xmlns:a16="http://schemas.microsoft.com/office/drawing/2014/main" id="{3FBE0160-8D7A-4D8C-BFF1-A2D480E2E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"/>
            <a:ext cx="8763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defRPr>
            </a:pPr>
            <a:r>
              <a:rPr sz="3150" b="1">
                <a:solidFill>
                  <a:srgbClr val="101827"/>
                </a:solidFill>
                <a:latin typeface="PingFang SC"/>
                <a:ea typeface="PingFang SC"/>
                <a:cs typeface="PingFang SC"/>
              </a:rPr>
              <a:t>全链路展示中心——数据流程图</a:t>
            </a:r>
          </a:p>
        </p:txBody>
      </p:sp>
      <p:sp>
        <p:nvSpPr>
          <p:cNvPr id="2" name="project-3">
            <a:extLst xmlns:a="http://schemas.openxmlformats.org/drawingml/2006/main">
              <a:ext uri="{FF2B5EF4-FFF2-40B4-BE49-F238E27FC236}">
                <a16:creationId xmlns:a16="http://schemas.microsoft.com/office/drawing/2014/main" id="{502A46E7-BED9-4E1B-B386-875C4854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66700"/>
            <a:ext cx="2095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defRPr>
            </a:pPr>
            <a:r>
              <a:rPr sz="1388" b="1">
                <a:solidFill>
                  <a:srgbClr val="1769B0"/>
                </a:solidFill>
                <a:latin typeface="PingFang SC"/>
                <a:ea typeface="PingFang SC"/>
                <a:cs typeface="PingFang SC"/>
              </a:rPr>
              <a:t>浦江项目｜统一取数版</a:t>
            </a:r>
          </a:p>
        </p:txBody>
      </p:sp>
      <p:sp>
        <p:nvSpPr>
          <p:cNvPr id="3" name="subtitle-3">
            <a:extLst xmlns:a="http://schemas.openxmlformats.org/drawingml/2006/main">
              <a:ext uri="{FF2B5EF4-FFF2-40B4-BE49-F238E27FC236}">
                <a16:creationId xmlns:a16="http://schemas.microsoft.com/office/drawing/2014/main" id="{42F1495C-07A6-4B80-B83C-28BB5EEF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685800"/>
            <a:ext cx="9810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313" b="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所有只读数据经关系中心统一返回，展示中心负责上下文、渲染、缓存和交互</a:t>
            </a:r>
          </a:p>
        </p:txBody>
      </p:sp>
      <p:sp>
        <p:nvSpPr>
          <p:cNvPr id="4" name="page-3">
            <a:extLst xmlns:a="http://schemas.openxmlformats.org/drawingml/2006/main">
              <a:ext uri="{FF2B5EF4-FFF2-40B4-BE49-F238E27FC236}">
                <a16:creationId xmlns:a16="http://schemas.microsoft.com/office/drawing/2014/main" id="{5242C8CD-A6C4-4F66-A9F0-47A9B95BA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95325"/>
            <a:ext cx="971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03 / 03</a:t>
            </a:r>
          </a:p>
        </p:txBody>
      </p:sp>
      <p:sp>
        <p:nvSpPr>
          <p:cNvPr id="5" name="rule-3">
            <a:extLst xmlns:a="http://schemas.openxmlformats.org/drawingml/2006/main">
              <a:ext uri="{FF2B5EF4-FFF2-40B4-BE49-F238E27FC236}">
                <a16:creationId xmlns:a16="http://schemas.microsoft.com/office/drawing/2014/main" id="{A1431341-D157-4F8D-966F-F7A203D14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112776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0E8"/>
          </a:solidFill>
          <a:ln xmlns:a="http://schemas.openxmlformats.org/drawingml/2006/main" w="0">
            <a:solidFill>
              <a:srgbClr val="D7E0E8"/>
            </a:solidFill>
            <a:prstDash val="solid"/>
          </a:ln>
        </p:spPr>
      </p:sp>
      <p:sp>
        <p:nvSpPr>
          <p:cNvPr id="6" name="accent-3">
            <a:extLst xmlns:a="http://schemas.openxmlformats.org/drawingml/2006/main">
              <a:ext uri="{FF2B5EF4-FFF2-40B4-BE49-F238E27FC236}">
                <a16:creationId xmlns:a16="http://schemas.microsoft.com/office/drawing/2014/main" id="{08B45BBF-B801-419B-B09B-2C1FD62E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00125"/>
            <a:ext cx="223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B0"/>
          </a:solidFill>
          <a:ln xmlns:a="http://schemas.openxmlformats.org/drawingml/2006/main" w="0">
            <a:solidFill>
              <a:srgbClr val="1769B0"/>
            </a:solidFill>
            <a:prstDash val="solid"/>
          </a:ln>
        </p:spPr>
      </p:sp>
      <p:sp>
        <p:nvSpPr>
          <p:cNvPr id="7" name="df-frame">
            <a:extLst xmlns:a="http://schemas.openxmlformats.org/drawingml/2006/main">
              <a:ext uri="{FF2B5EF4-FFF2-40B4-BE49-F238E27FC236}">
                <a16:creationId xmlns:a16="http://schemas.microsoft.com/office/drawing/2014/main" id="{ECB502A7-6779-48C2-93EF-3600AFB9C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11239500" cy="5429250"/>
          </a:xfrm>
          <a:prstGeom xmlns:a="http://schemas.openxmlformats.org/drawingml/2006/main" prst="roundRect">
            <a:avLst>
              <a:gd name="adj" fmla="val 14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CAD6DF"/>
            </a:solidFill>
            <a:prstDash val="solid"/>
          </a:ln>
        </p:spPr>
      </p:sp>
      <p:sp>
        <p:nvSpPr>
          <p:cNvPr id="8" name="df-note">
            <a:extLst xmlns:a="http://schemas.openxmlformats.org/drawingml/2006/main">
              <a:ext uri="{FF2B5EF4-FFF2-40B4-BE49-F238E27FC236}">
                <a16:creationId xmlns:a16="http://schemas.microsoft.com/office/drawing/2014/main" id="{D3346950-A481-4FF8-94DB-1A8708A7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219200"/>
            <a:ext cx="8267700" cy="257175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D2E0EC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69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展示中心只调用关系中心；各数据域共享 context_id、对象身份、时间窗、拓扑版本和关系中心水位</a:t>
            </a:r>
          </a:p>
        </p:txBody>
      </p:sp>
      <p:sp>
        <p:nvSpPr>
          <p:cNvPr id="9" name="df-phase1">
            <a:extLst xmlns:a="http://schemas.openxmlformats.org/drawingml/2006/main">
              <a:ext uri="{FF2B5EF4-FFF2-40B4-BE49-F238E27FC236}">
                <a16:creationId xmlns:a16="http://schemas.microsoft.com/office/drawing/2014/main" id="{01D368B6-7522-40C9-A81A-A54398A9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85975"/>
            <a:ext cx="110680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f-phase2">
            <a:extLst xmlns:a="http://schemas.openxmlformats.org/drawingml/2006/main">
              <a:ext uri="{FF2B5EF4-FFF2-40B4-BE49-F238E27FC236}">
                <a16:creationId xmlns:a16="http://schemas.microsoft.com/office/drawing/2014/main" id="{857C1D03-0D07-4897-8DFB-E34DCCB9B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943225"/>
            <a:ext cx="11068050" cy="1657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df-phase3">
            <a:extLst xmlns:a="http://schemas.openxmlformats.org/drawingml/2006/main">
              <a:ext uri="{FF2B5EF4-FFF2-40B4-BE49-F238E27FC236}">
                <a16:creationId xmlns:a16="http://schemas.microsoft.com/office/drawing/2014/main" id="{B9BD69AD-7C03-4466-8654-91B15E68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4657725"/>
            <a:ext cx="110680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f-phase4">
            <a:extLst xmlns:a="http://schemas.openxmlformats.org/drawingml/2006/main">
              <a:ext uri="{FF2B5EF4-FFF2-40B4-BE49-F238E27FC236}">
                <a16:creationId xmlns:a16="http://schemas.microsoft.com/office/drawing/2014/main" id="{5495553F-C1CB-4A41-8F49-CF3481FF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381625"/>
            <a:ext cx="11068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f-phase1-label">
            <a:extLst xmlns:a="http://schemas.openxmlformats.org/drawingml/2006/main">
              <a:ext uri="{FF2B5EF4-FFF2-40B4-BE49-F238E27FC236}">
                <a16:creationId xmlns:a16="http://schemas.microsoft.com/office/drawing/2014/main" id="{D5E9799F-D43A-48BF-8145-5ED916CDE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24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</p:txBody>
      </p:sp>
      <p:sp>
        <p:nvSpPr>
          <p:cNvPr id="14" name="df-phase2-label">
            <a:extLst xmlns:a="http://schemas.openxmlformats.org/drawingml/2006/main">
              <a:ext uri="{FF2B5EF4-FFF2-40B4-BE49-F238E27FC236}">
                <a16:creationId xmlns:a16="http://schemas.microsoft.com/office/drawing/2014/main" id="{26DA3182-9295-40B9-9255-F7AA1D9C0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813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跨域汇聚</a:t>
            </a:r>
          </a:p>
        </p:txBody>
      </p:sp>
      <p:sp>
        <p:nvSpPr>
          <p:cNvPr id="15" name="df-phase3-label">
            <a:extLst xmlns:a="http://schemas.openxmlformats.org/drawingml/2006/main">
              <a:ext uri="{FF2B5EF4-FFF2-40B4-BE49-F238E27FC236}">
                <a16:creationId xmlns:a16="http://schemas.microsoft.com/office/drawing/2014/main" id="{174753F9-624A-466D-83FC-C8CEA556A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958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展示交互</a:t>
            </a:r>
          </a:p>
        </p:txBody>
      </p:sp>
      <p:sp>
        <p:nvSpPr>
          <p:cNvPr id="16" name="df-phase4-label">
            <a:extLst xmlns:a="http://schemas.openxmlformats.org/drawingml/2006/main">
              <a:ext uri="{FF2B5EF4-FFF2-40B4-BE49-F238E27FC236}">
                <a16:creationId xmlns:a16="http://schemas.microsoft.com/office/drawing/2014/main" id="{A46654BC-9D85-4814-82C8-91EE39202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97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写回与审计</a:t>
            </a:r>
          </a:p>
        </p:txBody>
      </p:sp>
      <p:sp>
        <p:nvSpPr>
          <p:cNvPr id="17" name="df-life-1-top">
            <a:extLst xmlns:a="http://schemas.openxmlformats.org/drawingml/2006/main">
              <a:ext uri="{FF2B5EF4-FFF2-40B4-BE49-F238E27FC236}">
                <a16:creationId xmlns:a16="http://schemas.microsoft.com/office/drawing/2014/main" id="{89A7F3DD-461E-42D2-8F2D-87F459848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df-life-1-bottom">
            <a:extLst xmlns:a="http://schemas.openxmlformats.org/drawingml/2006/main">
              <a:ext uri="{FF2B5EF4-FFF2-40B4-BE49-F238E27FC236}">
                <a16:creationId xmlns:a16="http://schemas.microsoft.com/office/drawing/2014/main" id="{329AA95F-5BF0-41E1-A734-2F68A770C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0" name=""/>
          <p:cNvCxnSpPr>
            <a:stCxn xmlns:a="http://schemas.openxmlformats.org/drawingml/2006/main" id="17" idx="2"/>
            <a:endCxn xmlns:a="http://schemas.openxmlformats.org/drawingml/2006/main" id="18" idx="0"/>
          </p:cNvCxnSpPr>
          <p:nvPr/>
        </p:nvCxnSpPr>
        <p:spPr>
          <a:xfrm xmlns:a="http://schemas.openxmlformats.org/drawingml/2006/main">
            <a:off x="185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0" name="df-life-2-top">
            <a:extLst xmlns:a="http://schemas.openxmlformats.org/drawingml/2006/main">
              <a:ext uri="{FF2B5EF4-FFF2-40B4-BE49-F238E27FC236}">
                <a16:creationId xmlns:a16="http://schemas.microsoft.com/office/drawing/2014/main" id="{1F24FBA5-4F7E-4A42-9462-816477EFF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df-life-2-bottom">
            <a:extLst xmlns:a="http://schemas.openxmlformats.org/drawingml/2006/main">
              <a:ext uri="{FF2B5EF4-FFF2-40B4-BE49-F238E27FC236}">
                <a16:creationId xmlns:a16="http://schemas.microsoft.com/office/drawing/2014/main" id="{75A60C18-FB6C-4D98-8C2C-CC9F1CCCF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3" name=""/>
          <p:cNvCxnSpPr>
            <a:stCxn xmlns:a="http://schemas.openxmlformats.org/drawingml/2006/main" id="20" idx="2"/>
            <a:endCxn xmlns:a="http://schemas.openxmlformats.org/drawingml/2006/main" id="21" idx="0"/>
          </p:cNvCxnSpPr>
          <p:nvPr/>
        </p:nvCxnSpPr>
        <p:spPr>
          <a:xfrm xmlns:a="http://schemas.openxmlformats.org/drawingml/2006/main">
            <a:off x="338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3" name="df-life-3-top">
            <a:extLst xmlns:a="http://schemas.openxmlformats.org/drawingml/2006/main">
              <a:ext uri="{FF2B5EF4-FFF2-40B4-BE49-F238E27FC236}">
                <a16:creationId xmlns:a16="http://schemas.microsoft.com/office/drawing/2014/main" id="{B3598579-11D9-49AE-B338-D1ECEB4E9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df-life-3-bottom">
            <a:extLst xmlns:a="http://schemas.openxmlformats.org/drawingml/2006/main">
              <a:ext uri="{FF2B5EF4-FFF2-40B4-BE49-F238E27FC236}">
                <a16:creationId xmlns:a16="http://schemas.microsoft.com/office/drawing/2014/main" id="{4E4438AF-AF84-4CB7-ABB2-AC1DACDC8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6" name=""/>
          <p:cNvCxnSpPr>
            <a:stCxn xmlns:a="http://schemas.openxmlformats.org/drawingml/2006/main" id="23" idx="2"/>
            <a:endCxn xmlns:a="http://schemas.openxmlformats.org/drawingml/2006/main" id="24" idx="0"/>
          </p:cNvCxnSpPr>
          <p:nvPr/>
        </p:nvCxnSpPr>
        <p:spPr>
          <a:xfrm xmlns:a="http://schemas.openxmlformats.org/drawingml/2006/main">
            <a:off x="4905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6" name="df-life-4-top">
            <a:extLst xmlns:a="http://schemas.openxmlformats.org/drawingml/2006/main">
              <a:ext uri="{FF2B5EF4-FFF2-40B4-BE49-F238E27FC236}">
                <a16:creationId xmlns:a16="http://schemas.microsoft.com/office/drawing/2014/main" id="{EEEB40CB-D6A5-463E-B541-AD9BE043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df-life-4-bottom">
            <a:extLst xmlns:a="http://schemas.openxmlformats.org/drawingml/2006/main">
              <a:ext uri="{FF2B5EF4-FFF2-40B4-BE49-F238E27FC236}">
                <a16:creationId xmlns:a16="http://schemas.microsoft.com/office/drawing/2014/main" id="{3D26470A-1098-4687-ACF9-98ACDF11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9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6429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9" name="df-life-5-top">
            <a:extLst xmlns:a="http://schemas.openxmlformats.org/drawingml/2006/main">
              <a:ext uri="{FF2B5EF4-FFF2-40B4-BE49-F238E27FC236}">
                <a16:creationId xmlns:a16="http://schemas.microsoft.com/office/drawing/2014/main" id="{67F6C983-FD31-46D6-A6FE-B6344BD12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df-life-5-bottom">
            <a:extLst xmlns:a="http://schemas.openxmlformats.org/drawingml/2006/main">
              <a:ext uri="{FF2B5EF4-FFF2-40B4-BE49-F238E27FC236}">
                <a16:creationId xmlns:a16="http://schemas.microsoft.com/office/drawing/2014/main" id="{A15D6C0B-825C-4C00-A7C2-255C1551E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2" name=""/>
          <p:cNvCxnSpPr>
            <a:stCxn xmlns:a="http://schemas.openxmlformats.org/drawingml/2006/main" id="29" idx="2"/>
            <a:endCxn xmlns:a="http://schemas.openxmlformats.org/drawingml/2006/main" id="30" idx="0"/>
          </p:cNvCxnSpPr>
          <p:nvPr/>
        </p:nvCxnSpPr>
        <p:spPr>
          <a:xfrm xmlns:a="http://schemas.openxmlformats.org/drawingml/2006/main">
            <a:off x="7953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2" name="df-life-6-top">
            <a:extLst xmlns:a="http://schemas.openxmlformats.org/drawingml/2006/main">
              <a:ext uri="{FF2B5EF4-FFF2-40B4-BE49-F238E27FC236}">
                <a16:creationId xmlns:a16="http://schemas.microsoft.com/office/drawing/2014/main" id="{B8AC14CE-91B6-4C5B-8825-A81160D9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df-life-6-bottom">
            <a:extLst xmlns:a="http://schemas.openxmlformats.org/drawingml/2006/main">
              <a:ext uri="{FF2B5EF4-FFF2-40B4-BE49-F238E27FC236}">
                <a16:creationId xmlns:a16="http://schemas.microsoft.com/office/drawing/2014/main" id="{198CE841-A568-493C-ABCA-BCFFEFD10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5" name=""/>
          <p:cNvCxnSpPr>
            <a:stCxn xmlns:a="http://schemas.openxmlformats.org/drawingml/2006/main" id="32" idx="2"/>
            <a:endCxn xmlns:a="http://schemas.openxmlformats.org/drawingml/2006/main" id="33" idx="0"/>
          </p:cNvCxnSpPr>
          <p:nvPr/>
        </p:nvCxnSpPr>
        <p:spPr>
          <a:xfrm xmlns:a="http://schemas.openxmlformats.org/drawingml/2006/main">
            <a:off x="947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5" name="df-life-7-top">
            <a:extLst xmlns:a="http://schemas.openxmlformats.org/drawingml/2006/main">
              <a:ext uri="{FF2B5EF4-FFF2-40B4-BE49-F238E27FC236}">
                <a16:creationId xmlns:a16="http://schemas.microsoft.com/office/drawing/2014/main" id="{C28EC79E-7041-4B1B-AE8B-1407B4492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6" name="df-life-7-bottom">
            <a:extLst xmlns:a="http://schemas.openxmlformats.org/drawingml/2006/main">
              <a:ext uri="{FF2B5EF4-FFF2-40B4-BE49-F238E27FC236}">
                <a16:creationId xmlns:a16="http://schemas.microsoft.com/office/drawing/2014/main" id="{F043E623-D70B-4ABF-B3C8-79CDFDE6E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8" name=""/>
          <p:cNvCxnSpPr>
            <a:stCxn xmlns:a="http://schemas.openxmlformats.org/drawingml/2006/main" id="35" idx="2"/>
            <a:endCxn xmlns:a="http://schemas.openxmlformats.org/drawingml/2006/main" id="36" idx="0"/>
          </p:cNvCxnSpPr>
          <p:nvPr/>
        </p:nvCxnSpPr>
        <p:spPr>
          <a:xfrm xmlns:a="http://schemas.openxmlformats.org/drawingml/2006/main">
            <a:off x="1100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8" name="df-f1-from">
            <a:extLst xmlns:a="http://schemas.openxmlformats.org/drawingml/2006/main">
              <a:ext uri="{FF2B5EF4-FFF2-40B4-BE49-F238E27FC236}">
                <a16:creationId xmlns:a16="http://schemas.microsoft.com/office/drawing/2014/main" id="{78592C10-97B6-41F9-AB79-94203610F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228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9" name="df-f1-to">
            <a:extLst xmlns:a="http://schemas.openxmlformats.org/drawingml/2006/main">
              <a:ext uri="{FF2B5EF4-FFF2-40B4-BE49-F238E27FC236}">
                <a16:creationId xmlns:a16="http://schemas.microsoft.com/office/drawing/2014/main" id="{51906E86-B0EE-4642-99CC-132B1BF09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28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1" name=""/>
          <p:cNvCxnSpPr>
            <a:stCxn xmlns:a="http://schemas.openxmlformats.org/drawingml/2006/main" id="38" idx="3"/>
            <a:endCxn xmlns:a="http://schemas.openxmlformats.org/drawingml/2006/main" id="39" idx="1"/>
          </p:cNvCxnSpPr>
          <p:nvPr/>
        </p:nvCxnSpPr>
        <p:spPr>
          <a:xfrm xmlns:a="http://schemas.openxmlformats.org/drawingml/2006/main">
            <a:off x="1866900" y="223837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1" name="df-f1-label">
            <a:extLst xmlns:a="http://schemas.openxmlformats.org/drawingml/2006/main">
              <a:ext uri="{FF2B5EF4-FFF2-40B4-BE49-F238E27FC236}">
                <a16:creationId xmlns:a16="http://schemas.microsoft.com/office/drawing/2014/main" id="{EDAA5B13-B371-48F7-83C0-A12F72DA7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03835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1. 视图、业务范围与时间窗</a:t>
            </a:r>
          </a:p>
        </p:txBody>
      </p:sp>
      <p:sp>
        <p:nvSpPr>
          <p:cNvPr id="42" name="df-f2-from">
            <a:extLst xmlns:a="http://schemas.openxmlformats.org/drawingml/2006/main">
              <a:ext uri="{FF2B5EF4-FFF2-40B4-BE49-F238E27FC236}">
                <a16:creationId xmlns:a16="http://schemas.microsoft.com/office/drawing/2014/main" id="{C17DD8BC-FC64-41D8-A82B-E41CF215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466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3" name="df-f2-to">
            <a:extLst xmlns:a="http://schemas.openxmlformats.org/drawingml/2006/main">
              <a:ext uri="{FF2B5EF4-FFF2-40B4-BE49-F238E27FC236}">
                <a16:creationId xmlns:a16="http://schemas.microsoft.com/office/drawing/2014/main" id="{152C5B72-A147-471A-B8B4-28161AE8B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466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5" name=""/>
          <p:cNvCxnSpPr>
            <a:stCxn xmlns:a="http://schemas.openxmlformats.org/drawingml/2006/main" id="42" idx="3"/>
            <a:endCxn xmlns:a="http://schemas.openxmlformats.org/drawingml/2006/main" id="43" idx="1"/>
          </p:cNvCxnSpPr>
          <p:nvPr/>
        </p:nvCxnSpPr>
        <p:spPr>
          <a:xfrm xmlns:a="http://schemas.openxmlformats.org/drawingml/2006/main">
            <a:off x="3390900" y="2476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5" name="df-f2-label">
            <a:extLst xmlns:a="http://schemas.openxmlformats.org/drawingml/2006/main">
              <a:ext uri="{FF2B5EF4-FFF2-40B4-BE49-F238E27FC236}">
                <a16:creationId xmlns:a16="http://schemas.microsoft.com/office/drawing/2014/main" id="{47A72229-55F0-4041-AD25-894A1367F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76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2. 租户、对象、权限与组件配置</a:t>
            </a:r>
          </a:p>
        </p:txBody>
      </p:sp>
      <p:sp>
        <p:nvSpPr>
          <p:cNvPr id="46" name="df-f3-from">
            <a:extLst xmlns:a="http://schemas.openxmlformats.org/drawingml/2006/main">
              <a:ext uri="{FF2B5EF4-FFF2-40B4-BE49-F238E27FC236}">
                <a16:creationId xmlns:a16="http://schemas.microsoft.com/office/drawing/2014/main" id="{D859CE43-5904-496E-9A1D-3C14B7181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05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7" name="df-f3-to">
            <a:extLst xmlns:a="http://schemas.openxmlformats.org/drawingml/2006/main">
              <a:ext uri="{FF2B5EF4-FFF2-40B4-BE49-F238E27FC236}">
                <a16:creationId xmlns:a16="http://schemas.microsoft.com/office/drawing/2014/main" id="{23E89A2E-E408-49B8-9E68-704C533C0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705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9" name=""/>
          <p:cNvCxnSpPr>
            <a:stCxn xmlns:a="http://schemas.openxmlformats.org/drawingml/2006/main" id="46" idx="1"/>
            <a:endCxn xmlns:a="http://schemas.openxmlformats.org/drawingml/2006/main" id="47" idx="3"/>
          </p:cNvCxnSpPr>
          <p:nvPr/>
        </p:nvCxnSpPr>
        <p:spPr>
          <a:xfrm xmlns:a="http://schemas.openxmlformats.org/drawingml/2006/main" flipH="1">
            <a:off x="3390900" y="2714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9" name="df-f3-label">
            <a:extLst xmlns:a="http://schemas.openxmlformats.org/drawingml/2006/main">
              <a:ext uri="{FF2B5EF4-FFF2-40B4-BE49-F238E27FC236}">
                <a16:creationId xmlns:a16="http://schemas.microsoft.com/office/drawing/2014/main" id="{018408FC-C2BE-4856-9FC8-3D157784E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514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863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3. context_id、as_of、版本与水位要求</a:t>
            </a:r>
          </a:p>
        </p:txBody>
      </p:sp>
      <p:sp>
        <p:nvSpPr>
          <p:cNvPr id="50" name="df-f4-from">
            <a:extLst xmlns:a="http://schemas.openxmlformats.org/drawingml/2006/main">
              <a:ext uri="{FF2B5EF4-FFF2-40B4-BE49-F238E27FC236}">
                <a16:creationId xmlns:a16="http://schemas.microsoft.com/office/drawing/2014/main" id="{55CB9428-0825-42D2-B22A-DFF94B45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038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1" name="df-f4-to">
            <a:extLst xmlns:a="http://schemas.openxmlformats.org/drawingml/2006/main">
              <a:ext uri="{FF2B5EF4-FFF2-40B4-BE49-F238E27FC236}">
                <a16:creationId xmlns:a16="http://schemas.microsoft.com/office/drawing/2014/main" id="{D19990CF-A90B-4AAF-8795-0F470E4A4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38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3" name=""/>
          <p:cNvCxnSpPr>
            <a:stCxn xmlns:a="http://schemas.openxmlformats.org/drawingml/2006/main" id="50" idx="3"/>
            <a:endCxn xmlns:a="http://schemas.openxmlformats.org/drawingml/2006/main" id="51" idx="1"/>
          </p:cNvCxnSpPr>
          <p:nvPr/>
        </p:nvCxnSpPr>
        <p:spPr>
          <a:xfrm xmlns:a="http://schemas.openxmlformats.org/drawingml/2006/main">
            <a:off x="3390900" y="30480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3" name="df-f4-label">
            <a:extLst xmlns:a="http://schemas.openxmlformats.org/drawingml/2006/main">
              <a:ext uri="{FF2B5EF4-FFF2-40B4-BE49-F238E27FC236}">
                <a16:creationId xmlns:a16="http://schemas.microsoft.com/office/drawing/2014/main" id="{51D7DCB0-F21E-46CD-B88E-B9CF607A1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479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4. 查询关系中心对象与拓扑域</a:t>
            </a:r>
          </a:p>
        </p:txBody>
      </p:sp>
      <p:sp>
        <p:nvSpPr>
          <p:cNvPr id="54" name="df-f5-from">
            <a:extLst xmlns:a="http://schemas.openxmlformats.org/drawingml/2006/main">
              <a:ext uri="{FF2B5EF4-FFF2-40B4-BE49-F238E27FC236}">
                <a16:creationId xmlns:a16="http://schemas.microsoft.com/office/drawing/2014/main" id="{E34F26EC-7A4A-48A0-A646-27F93DA6E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276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5" name="df-f5-to">
            <a:extLst xmlns:a="http://schemas.openxmlformats.org/drawingml/2006/main">
              <a:ext uri="{FF2B5EF4-FFF2-40B4-BE49-F238E27FC236}">
                <a16:creationId xmlns:a16="http://schemas.microsoft.com/office/drawing/2014/main" id="{0ADBE857-6F00-46A8-A36C-8178F5BFD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2766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7" name=""/>
          <p:cNvCxnSpPr>
            <a:stCxn xmlns:a="http://schemas.openxmlformats.org/drawingml/2006/main" id="54" idx="3"/>
            <a:endCxn xmlns:a="http://schemas.openxmlformats.org/drawingml/2006/main" id="55" idx="1"/>
          </p:cNvCxnSpPr>
          <p:nvPr/>
        </p:nvCxnSpPr>
        <p:spPr>
          <a:xfrm xmlns:a="http://schemas.openxmlformats.org/drawingml/2006/main">
            <a:off x="6438900" y="3286125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7" name="df-f5-label">
            <a:extLst xmlns:a="http://schemas.openxmlformats.org/drawingml/2006/main">
              <a:ext uri="{FF2B5EF4-FFF2-40B4-BE49-F238E27FC236}">
                <a16:creationId xmlns:a16="http://schemas.microsoft.com/office/drawing/2014/main" id="{D8114FAB-FD49-4ACB-ABBB-0914E37D9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3086100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5. 返回对象、关系、拓扑与知识投影</a:t>
            </a:r>
          </a:p>
        </p:txBody>
      </p:sp>
      <p:sp>
        <p:nvSpPr>
          <p:cNvPr id="58" name="df-f6-from">
            <a:extLst xmlns:a="http://schemas.openxmlformats.org/drawingml/2006/main">
              <a:ext uri="{FF2B5EF4-FFF2-40B4-BE49-F238E27FC236}">
                <a16:creationId xmlns:a16="http://schemas.microsoft.com/office/drawing/2014/main" id="{FFC4200B-94A1-4F4B-83D4-40FEADB5B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514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9" name="df-f6-to">
            <a:extLst xmlns:a="http://schemas.openxmlformats.org/drawingml/2006/main">
              <a:ext uri="{FF2B5EF4-FFF2-40B4-BE49-F238E27FC236}">
                <a16:creationId xmlns:a16="http://schemas.microsoft.com/office/drawing/2014/main" id="{20ED2CA7-88B9-4EBF-B368-B007F5541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514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1" name=""/>
          <p:cNvCxnSpPr>
            <a:stCxn xmlns:a="http://schemas.openxmlformats.org/drawingml/2006/main" id="58" idx="3"/>
            <a:endCxn xmlns:a="http://schemas.openxmlformats.org/drawingml/2006/main" id="59" idx="1"/>
          </p:cNvCxnSpPr>
          <p:nvPr/>
        </p:nvCxnSpPr>
        <p:spPr>
          <a:xfrm xmlns:a="http://schemas.openxmlformats.org/drawingml/2006/main">
            <a:off x="3390900" y="3524250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1" name="df-f6-label">
            <a:extLst xmlns:a="http://schemas.openxmlformats.org/drawingml/2006/main">
              <a:ext uri="{FF2B5EF4-FFF2-40B4-BE49-F238E27FC236}">
                <a16:creationId xmlns:a16="http://schemas.microsoft.com/office/drawing/2014/main" id="{3221CB8C-082D-4395-8825-C39AC66DB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324225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6. 查询关系中心状态与事件域</a:t>
            </a:r>
          </a:p>
        </p:txBody>
      </p:sp>
      <p:sp>
        <p:nvSpPr>
          <p:cNvPr id="62" name="df-f7-from">
            <a:extLst xmlns:a="http://schemas.openxmlformats.org/drawingml/2006/main">
              <a:ext uri="{FF2B5EF4-FFF2-40B4-BE49-F238E27FC236}">
                <a16:creationId xmlns:a16="http://schemas.microsoft.com/office/drawing/2014/main" id="{C40CEC1C-9F02-4376-B778-BC3370D0F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52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3" name="df-f7-to">
            <a:extLst xmlns:a="http://schemas.openxmlformats.org/drawingml/2006/main">
              <a:ext uri="{FF2B5EF4-FFF2-40B4-BE49-F238E27FC236}">
                <a16:creationId xmlns:a16="http://schemas.microsoft.com/office/drawing/2014/main" id="{662FBA34-448B-4C76-9E42-B2EB29FC2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375285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5" name=""/>
          <p:cNvCxnSpPr>
            <a:stCxn xmlns:a="http://schemas.openxmlformats.org/drawingml/2006/main" id="62" idx="3"/>
            <a:endCxn xmlns:a="http://schemas.openxmlformats.org/drawingml/2006/main" id="63" idx="1"/>
          </p:cNvCxnSpPr>
          <p:nvPr/>
        </p:nvCxnSpPr>
        <p:spPr>
          <a:xfrm xmlns:a="http://schemas.openxmlformats.org/drawingml/2006/main">
            <a:off x="7962900" y="3762375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5" name="df-f7-label">
            <a:extLst xmlns:a="http://schemas.openxmlformats.org/drawingml/2006/main">
              <a:ext uri="{FF2B5EF4-FFF2-40B4-BE49-F238E27FC236}">
                <a16:creationId xmlns:a16="http://schemas.microsoft.com/office/drawing/2014/main" id="{1F1B8460-2A8C-45EF-AAB9-2901F3586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3562350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7. 返回告警、值班、工单与变更投影</a:t>
            </a:r>
          </a:p>
        </p:txBody>
      </p:sp>
      <p:sp>
        <p:nvSpPr>
          <p:cNvPr id="66" name="df-f8-from">
            <a:extLst xmlns:a="http://schemas.openxmlformats.org/drawingml/2006/main">
              <a:ext uri="{FF2B5EF4-FFF2-40B4-BE49-F238E27FC236}">
                <a16:creationId xmlns:a16="http://schemas.microsoft.com/office/drawing/2014/main" id="{9EE66CB1-035D-4183-AA61-43BD2B156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990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7" name="df-f8-to">
            <a:extLst xmlns:a="http://schemas.openxmlformats.org/drawingml/2006/main">
              <a:ext uri="{FF2B5EF4-FFF2-40B4-BE49-F238E27FC236}">
                <a16:creationId xmlns:a16="http://schemas.microsoft.com/office/drawing/2014/main" id="{23083E5F-965F-48F8-9150-FCA9F19D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990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9" name=""/>
          <p:cNvCxnSpPr>
            <a:stCxn xmlns:a="http://schemas.openxmlformats.org/drawingml/2006/main" id="66" idx="3"/>
            <a:endCxn xmlns:a="http://schemas.openxmlformats.org/drawingml/2006/main" id="67" idx="1"/>
          </p:cNvCxnSpPr>
          <p:nvPr/>
        </p:nvCxnSpPr>
        <p:spPr>
          <a:xfrm xmlns:a="http://schemas.openxmlformats.org/drawingml/2006/main">
            <a:off x="3390900" y="400050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9" name="df-f8-label">
            <a:extLst xmlns:a="http://schemas.openxmlformats.org/drawingml/2006/main">
              <a:ext uri="{FF2B5EF4-FFF2-40B4-BE49-F238E27FC236}">
                <a16:creationId xmlns:a16="http://schemas.microsoft.com/office/drawing/2014/main" id="{27928D44-8548-4D16-B7E6-041336C4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80047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8. 查询关系中心观测与资产域</a:t>
            </a:r>
          </a:p>
        </p:txBody>
      </p:sp>
      <p:sp>
        <p:nvSpPr>
          <p:cNvPr id="70" name="df-f9-from">
            <a:extLst xmlns:a="http://schemas.openxmlformats.org/drawingml/2006/main">
              <a:ext uri="{FF2B5EF4-FFF2-40B4-BE49-F238E27FC236}">
                <a16:creationId xmlns:a16="http://schemas.microsoft.com/office/drawing/2014/main" id="{93EF69BA-08DD-4FC2-8A60-8EE6C3ABC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1" name="df-f9-to">
            <a:extLst xmlns:a="http://schemas.openxmlformats.org/drawingml/2006/main">
              <a:ext uri="{FF2B5EF4-FFF2-40B4-BE49-F238E27FC236}">
                <a16:creationId xmlns:a16="http://schemas.microsoft.com/office/drawing/2014/main" id="{FCEC0662-72FB-49EB-81B6-5BFB44BF1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229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3" name=""/>
          <p:cNvCxnSpPr>
            <a:stCxn xmlns:a="http://schemas.openxmlformats.org/drawingml/2006/main" id="70" idx="3"/>
            <a:endCxn xmlns:a="http://schemas.openxmlformats.org/drawingml/2006/main" id="71" idx="1"/>
          </p:cNvCxnSpPr>
          <p:nvPr/>
        </p:nvCxnSpPr>
        <p:spPr>
          <a:xfrm xmlns:a="http://schemas.openxmlformats.org/drawingml/2006/main">
            <a:off x="9486900" y="4238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3" name="df-f9-label">
            <a:extLst xmlns:a="http://schemas.openxmlformats.org/drawingml/2006/main">
              <a:ext uri="{FF2B5EF4-FFF2-40B4-BE49-F238E27FC236}">
                <a16:creationId xmlns:a16="http://schemas.microsoft.com/office/drawing/2014/main" id="{930FC894-CD56-45C9-B3FB-98ECA744C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038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9695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9. 返回指标摘要、Trace和资产属性</a:t>
            </a:r>
          </a:p>
        </p:txBody>
      </p:sp>
      <p:sp>
        <p:nvSpPr>
          <p:cNvPr id="74" name="df-f10-from">
            <a:extLst xmlns:a="http://schemas.openxmlformats.org/drawingml/2006/main">
              <a:ext uri="{FF2B5EF4-FFF2-40B4-BE49-F238E27FC236}">
                <a16:creationId xmlns:a16="http://schemas.microsoft.com/office/drawing/2014/main" id="{23A03E6F-73B5-400B-A790-465D99284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4467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5" name="df-f10-to">
            <a:extLst xmlns:a="http://schemas.openxmlformats.org/drawingml/2006/main">
              <a:ext uri="{FF2B5EF4-FFF2-40B4-BE49-F238E27FC236}">
                <a16:creationId xmlns:a16="http://schemas.microsoft.com/office/drawing/2014/main" id="{97042522-5F51-4894-B0AF-D0F4AEB39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467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87" name=""/>
          <p:cNvCxnSpPr>
            <a:stCxn xmlns:a="http://schemas.openxmlformats.org/drawingml/2006/main" id="74" idx="1"/>
            <a:endCxn xmlns:a="http://schemas.openxmlformats.org/drawingml/2006/main" id="75" idx="3"/>
          </p:cNvCxnSpPr>
          <p:nvPr/>
        </p:nvCxnSpPr>
        <p:spPr>
          <a:xfrm xmlns:a="http://schemas.openxmlformats.org/drawingml/2006/main" flipH="1">
            <a:off x="3390900" y="4476750"/>
            <a:ext cx="7600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7" name="df-f10-label">
            <a:extLst xmlns:a="http://schemas.openxmlformats.org/drawingml/2006/main">
              <a:ext uri="{FF2B5EF4-FFF2-40B4-BE49-F238E27FC236}">
                <a16:creationId xmlns:a16="http://schemas.microsoft.com/office/drawing/2014/main" id="{06C34570-B68F-4EF8-8141-75DA4CAA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4276725"/>
            <a:ext cx="7467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10. 统一展示投影、关系中心水位与新鲜度</a:t>
            </a:r>
          </a:p>
        </p:txBody>
      </p:sp>
      <p:sp>
        <p:nvSpPr>
          <p:cNvPr id="78" name="df-f11-from">
            <a:extLst xmlns:a="http://schemas.openxmlformats.org/drawingml/2006/main">
              <a:ext uri="{FF2B5EF4-FFF2-40B4-BE49-F238E27FC236}">
                <a16:creationId xmlns:a16="http://schemas.microsoft.com/office/drawing/2014/main" id="{B7DAD13F-F4D3-47BA-81D3-040655EF8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752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9" name="df-f11-to">
            <a:extLst xmlns:a="http://schemas.openxmlformats.org/drawingml/2006/main">
              <a:ext uri="{FF2B5EF4-FFF2-40B4-BE49-F238E27FC236}">
                <a16:creationId xmlns:a16="http://schemas.microsoft.com/office/drawing/2014/main" id="{2A5EBDBE-12E2-4371-9DC0-5B25E4421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752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1" name=""/>
          <p:cNvCxnSpPr>
            <a:stCxn xmlns:a="http://schemas.openxmlformats.org/drawingml/2006/main" id="78" idx="1"/>
            <a:endCxn xmlns:a="http://schemas.openxmlformats.org/drawingml/2006/main" id="79" idx="3"/>
          </p:cNvCxnSpPr>
          <p:nvPr/>
        </p:nvCxnSpPr>
        <p:spPr>
          <a:xfrm xmlns:a="http://schemas.openxmlformats.org/drawingml/2006/main" flipH="1">
            <a:off x="1866900" y="4762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1" name="df-f11-label">
            <a:extLst xmlns:a="http://schemas.openxmlformats.org/drawingml/2006/main">
              <a:ext uri="{FF2B5EF4-FFF2-40B4-BE49-F238E27FC236}">
                <a16:creationId xmlns:a16="http://schemas.microsoft.com/office/drawing/2014/main" id="{74EF372D-35E3-4321-9A94-B39B8FB11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562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11. 全链路渲染模型与降级标识</a:t>
            </a:r>
          </a:p>
        </p:txBody>
      </p:sp>
      <p:sp>
        <p:nvSpPr>
          <p:cNvPr id="82" name="df-f12-from">
            <a:extLst xmlns:a="http://schemas.openxmlformats.org/drawingml/2006/main">
              <a:ext uri="{FF2B5EF4-FFF2-40B4-BE49-F238E27FC236}">
                <a16:creationId xmlns:a16="http://schemas.microsoft.com/office/drawing/2014/main" id="{847024A4-47FD-4499-81BE-1B13B3C2F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991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3" name="df-f12-to">
            <a:extLst xmlns:a="http://schemas.openxmlformats.org/drawingml/2006/main">
              <a:ext uri="{FF2B5EF4-FFF2-40B4-BE49-F238E27FC236}">
                <a16:creationId xmlns:a16="http://schemas.microsoft.com/office/drawing/2014/main" id="{915989F5-06AE-4D50-84B8-38ED766C1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991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5" name=""/>
          <p:cNvCxnSpPr>
            <a:stCxn xmlns:a="http://schemas.openxmlformats.org/drawingml/2006/main" id="82" idx="3"/>
            <a:endCxn xmlns:a="http://schemas.openxmlformats.org/drawingml/2006/main" id="83" idx="1"/>
          </p:cNvCxnSpPr>
          <p:nvPr/>
        </p:nvCxnSpPr>
        <p:spPr>
          <a:xfrm xmlns:a="http://schemas.openxmlformats.org/drawingml/2006/main">
            <a:off x="1866900" y="5000625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5" name="df-f12-label">
            <a:extLst xmlns:a="http://schemas.openxmlformats.org/drawingml/2006/main">
              <a:ext uri="{FF2B5EF4-FFF2-40B4-BE49-F238E27FC236}">
                <a16:creationId xmlns:a16="http://schemas.microsoft.com/office/drawing/2014/main" id="{810FC17F-5DC8-4CE7-BA74-4E16C84DE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00600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984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12. 筛选、下钻、路径、对比与回放</a:t>
            </a:r>
          </a:p>
        </p:txBody>
      </p:sp>
      <p:sp>
        <p:nvSpPr>
          <p:cNvPr id="86" name="df-f13-from">
            <a:extLst xmlns:a="http://schemas.openxmlformats.org/drawingml/2006/main">
              <a:ext uri="{FF2B5EF4-FFF2-40B4-BE49-F238E27FC236}">
                <a16:creationId xmlns:a16="http://schemas.microsoft.com/office/drawing/2014/main" id="{AFE16214-5555-4A58-9CC8-DCB9AD179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229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7" name="df-f13-to">
            <a:extLst xmlns:a="http://schemas.openxmlformats.org/drawingml/2006/main">
              <a:ext uri="{FF2B5EF4-FFF2-40B4-BE49-F238E27FC236}">
                <a16:creationId xmlns:a16="http://schemas.microsoft.com/office/drawing/2014/main" id="{9260E714-A46F-4B27-909E-259965B01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229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99" name=""/>
          <p:cNvCxnSpPr>
            <a:stCxn xmlns:a="http://schemas.openxmlformats.org/drawingml/2006/main" id="86" idx="3"/>
            <a:endCxn xmlns:a="http://schemas.openxmlformats.org/drawingml/2006/main" id="87" idx="1"/>
          </p:cNvCxnSpPr>
          <p:nvPr/>
        </p:nvCxnSpPr>
        <p:spPr>
          <a:xfrm xmlns:a="http://schemas.openxmlformats.org/drawingml/2006/main">
            <a:off x="3390900" y="5238750"/>
            <a:ext cx="7600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9" name="df-f13-label">
            <a:extLst xmlns:a="http://schemas.openxmlformats.org/drawingml/2006/main">
              <a:ext uri="{FF2B5EF4-FFF2-40B4-BE49-F238E27FC236}">
                <a16:creationId xmlns:a16="http://schemas.microsoft.com/office/drawing/2014/main" id="{CC8B6B31-E68B-4E38-83EE-7F986DA56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038725"/>
            <a:ext cx="7467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13. 复用缓存或生成绑定水位的快照</a:t>
            </a:r>
          </a:p>
        </p:txBody>
      </p:sp>
      <p:sp>
        <p:nvSpPr>
          <p:cNvPr id="90" name="df-f14-from">
            <a:extLst xmlns:a="http://schemas.openxmlformats.org/drawingml/2006/main">
              <a:ext uri="{FF2B5EF4-FFF2-40B4-BE49-F238E27FC236}">
                <a16:creationId xmlns:a16="http://schemas.microsoft.com/office/drawing/2014/main" id="{055A9493-9BA1-4D18-B924-333058AF7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514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1" name="df-f14-to">
            <a:extLst xmlns:a="http://schemas.openxmlformats.org/drawingml/2006/main">
              <a:ext uri="{FF2B5EF4-FFF2-40B4-BE49-F238E27FC236}">
                <a16:creationId xmlns:a16="http://schemas.microsoft.com/office/drawing/2014/main" id="{949BB504-DC6B-4794-BEE6-A89CDD28C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514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03" name=""/>
          <p:cNvCxnSpPr>
            <a:stCxn xmlns:a="http://schemas.openxmlformats.org/drawingml/2006/main" id="90" idx="3"/>
            <a:endCxn xmlns:a="http://schemas.openxmlformats.org/drawingml/2006/main" id="91" idx="1"/>
          </p:cNvCxnSpPr>
          <p:nvPr/>
        </p:nvCxnSpPr>
        <p:spPr>
          <a:xfrm xmlns:a="http://schemas.openxmlformats.org/drawingml/2006/main">
            <a:off x="1866900" y="55245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93" name="df-f14-label">
            <a:extLst xmlns:a="http://schemas.openxmlformats.org/drawingml/2006/main">
              <a:ext uri="{FF2B5EF4-FFF2-40B4-BE49-F238E27FC236}">
                <a16:creationId xmlns:a16="http://schemas.microsoft.com/office/drawing/2014/main" id="{3B3BFE4A-CB40-4F9F-A5B9-1EF1C080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324475"/>
            <a:ext cx="20764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9842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14. 告警确认、工单创建或受控分享</a:t>
            </a:r>
          </a:p>
        </p:txBody>
      </p:sp>
      <p:sp>
        <p:nvSpPr>
          <p:cNvPr id="94" name="df-f15-from">
            <a:extLst xmlns:a="http://schemas.openxmlformats.org/drawingml/2006/main">
              <a:ext uri="{FF2B5EF4-FFF2-40B4-BE49-F238E27FC236}">
                <a16:creationId xmlns:a16="http://schemas.microsoft.com/office/drawing/2014/main" id="{6CA9EC46-F9D1-4280-992F-902DD2123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75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5" name="df-f15-to">
            <a:extLst xmlns:a="http://schemas.openxmlformats.org/drawingml/2006/main">
              <a:ext uri="{FF2B5EF4-FFF2-40B4-BE49-F238E27FC236}">
                <a16:creationId xmlns:a16="http://schemas.microsoft.com/office/drawing/2014/main" id="{28D89E4B-D296-4527-BAFD-9C2C435B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575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07" name=""/>
          <p:cNvCxnSpPr>
            <a:stCxn xmlns:a="http://schemas.openxmlformats.org/drawingml/2006/main" id="94" idx="3"/>
            <a:endCxn xmlns:a="http://schemas.openxmlformats.org/drawingml/2006/main" id="95" idx="1"/>
          </p:cNvCxnSpPr>
          <p:nvPr/>
        </p:nvCxnSpPr>
        <p:spPr>
          <a:xfrm xmlns:a="http://schemas.openxmlformats.org/drawingml/2006/main">
            <a:off x="3390900" y="5762625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97" name="df-f15-label">
            <a:extLst xmlns:a="http://schemas.openxmlformats.org/drawingml/2006/main">
              <a:ext uri="{FF2B5EF4-FFF2-40B4-BE49-F238E27FC236}">
                <a16:creationId xmlns:a16="http://schemas.microsoft.com/office/drawing/2014/main" id="{98B69E15-1CDE-466D-9533-7D6A62CD6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562600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15. 携带context_id调用关系中心处置代理</a:t>
            </a:r>
          </a:p>
        </p:txBody>
      </p:sp>
      <p:sp>
        <p:nvSpPr>
          <p:cNvPr id="98" name="df-f16-from">
            <a:extLst xmlns:a="http://schemas.openxmlformats.org/drawingml/2006/main">
              <a:ext uri="{FF2B5EF4-FFF2-40B4-BE49-F238E27FC236}">
                <a16:creationId xmlns:a16="http://schemas.microsoft.com/office/drawing/2014/main" id="{C198876F-57B4-4673-9AAD-7B8B7769C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5991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99" name="df-f16-to">
            <a:extLst xmlns:a="http://schemas.openxmlformats.org/drawingml/2006/main">
              <a:ext uri="{FF2B5EF4-FFF2-40B4-BE49-F238E27FC236}">
                <a16:creationId xmlns:a16="http://schemas.microsoft.com/office/drawing/2014/main" id="{F0322432-4595-4A4E-BE88-DB05195A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991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211" name=""/>
          <p:cNvCxnSpPr>
            <a:stCxn xmlns:a="http://schemas.openxmlformats.org/drawingml/2006/main" id="98" idx="1"/>
            <a:endCxn xmlns:a="http://schemas.openxmlformats.org/drawingml/2006/main" id="99" idx="3"/>
          </p:cNvCxnSpPr>
          <p:nvPr/>
        </p:nvCxnSpPr>
        <p:spPr>
          <a:xfrm xmlns:a="http://schemas.openxmlformats.org/drawingml/2006/main" flipH="1">
            <a:off x="3390900" y="6000750"/>
            <a:ext cx="4552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101" name="df-f16-label">
            <a:extLst xmlns:a="http://schemas.openxmlformats.org/drawingml/2006/main">
              <a:ext uri="{FF2B5EF4-FFF2-40B4-BE49-F238E27FC236}">
                <a16:creationId xmlns:a16="http://schemas.microsoft.com/office/drawing/2014/main" id="{CAB291C4-389E-4F1B-B878-3FC8ADF55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5800725"/>
            <a:ext cx="4419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35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16. 回传权威结果并同步关系中心审计</a:t>
            </a:r>
          </a:p>
        </p:txBody>
      </p:sp>
      <p:sp>
        <p:nvSpPr>
          <p:cNvPr id="102" name="df-p-1">
            <a:extLst xmlns:a="http://schemas.openxmlformats.org/drawingml/2006/main">
              <a:ext uri="{FF2B5EF4-FFF2-40B4-BE49-F238E27FC236}">
                <a16:creationId xmlns:a16="http://schemas.microsoft.com/office/drawing/2014/main" id="{6799D29B-BC67-4841-A64C-5CA408DFC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使用方／大屏</a:t>
            </a:r>
          </a:p>
        </p:txBody>
      </p:sp>
      <p:sp>
        <p:nvSpPr>
          <p:cNvPr id="103" name="df-p-2">
            <a:extLst xmlns:a="http://schemas.openxmlformats.org/drawingml/2006/main">
              <a:ext uri="{FF2B5EF4-FFF2-40B4-BE49-F238E27FC236}">
                <a16:creationId xmlns:a16="http://schemas.microsoft.com/office/drawing/2014/main" id="{16EB7DFD-7B81-418C-B169-AD0D6A2D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展示编排</a:t>
            </a:r>
          </a:p>
        </p:txBody>
      </p:sp>
      <p:sp>
        <p:nvSpPr>
          <p:cNvPr id="104" name="df-p-3">
            <a:extLst xmlns:a="http://schemas.openxmlformats.org/drawingml/2006/main">
              <a:ext uri="{FF2B5EF4-FFF2-40B4-BE49-F238E27FC236}">
                <a16:creationId xmlns:a16="http://schemas.microsoft.com/office/drawing/2014/main" id="{9DEF32A3-7079-4A8F-9209-2FA11C7C1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查询上下文</a:t>
            </a:r>
          </a:p>
        </p:txBody>
      </p:sp>
      <p:sp>
        <p:nvSpPr>
          <p:cNvPr id="105" name="df-p-4">
            <a:extLst xmlns:a="http://schemas.openxmlformats.org/drawingml/2006/main">
              <a:ext uri="{FF2B5EF4-FFF2-40B4-BE49-F238E27FC236}">
                <a16:creationId xmlns:a16="http://schemas.microsoft.com/office/drawing/2014/main" id="{C041F376-5DCA-4E12-99C5-920647926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86616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关系中心／对象拓扑</a:t>
            </a:r>
          </a:p>
        </p:txBody>
      </p:sp>
      <p:sp>
        <p:nvSpPr>
          <p:cNvPr id="106" name="df-p-5">
            <a:extLst xmlns:a="http://schemas.openxmlformats.org/drawingml/2006/main">
              <a:ext uri="{FF2B5EF4-FFF2-40B4-BE49-F238E27FC236}">
                <a16:creationId xmlns:a16="http://schemas.microsoft.com/office/drawing/2014/main" id="{087EC4C7-998F-479A-A239-77738F692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86616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关系中心／状态事件</a:t>
            </a:r>
          </a:p>
        </p:txBody>
      </p:sp>
      <p:sp>
        <p:nvSpPr>
          <p:cNvPr id="107" name="df-p-6">
            <a:extLst xmlns:a="http://schemas.openxmlformats.org/drawingml/2006/main">
              <a:ext uri="{FF2B5EF4-FFF2-40B4-BE49-F238E27FC236}">
                <a16:creationId xmlns:a16="http://schemas.microsoft.com/office/drawing/2014/main" id="{C4582633-0736-409B-8D47-BDC844F5B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86616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关系中心／观测资产</a:t>
            </a:r>
          </a:p>
        </p:txBody>
      </p:sp>
      <p:sp>
        <p:nvSpPr>
          <p:cNvPr id="108" name="df-p-7">
            <a:extLst xmlns:a="http://schemas.openxmlformats.org/drawingml/2006/main">
              <a:ext uri="{FF2B5EF4-FFF2-40B4-BE49-F238E27FC236}">
                <a16:creationId xmlns:a16="http://schemas.microsoft.com/office/drawing/2014/main" id="{2728D840-5476-4932-87D4-62DD82EE6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94431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聚合／缓存／快照</a:t>
            </a:r>
          </a:p>
        </p:txBody>
      </p:sp>
      <p:sp>
        <p:nvSpPr>
          <p:cNvPr id="109" name="df-store-pg">
            <a:extLst xmlns:a="http://schemas.openxmlformats.org/drawingml/2006/main">
              <a:ext uri="{FF2B5EF4-FFF2-40B4-BE49-F238E27FC236}">
                <a16:creationId xmlns:a16="http://schemas.microsoft.com/office/drawing/2014/main" id="{79A5C670-FE1E-44CF-96D2-199676B1F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6200775"/>
            <a:ext cx="13525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PG配置／版本／审计</a:t>
            </a:r>
          </a:p>
        </p:txBody>
      </p:sp>
      <p:sp>
        <p:nvSpPr>
          <p:cNvPr id="110" name="df-store-context">
            <a:extLst xmlns:a="http://schemas.openxmlformats.org/drawingml/2006/main">
              <a:ext uri="{FF2B5EF4-FFF2-40B4-BE49-F238E27FC236}">
                <a16:creationId xmlns:a16="http://schemas.microsoft.com/office/drawing/2014/main" id="{EE1B4270-6775-41F1-945C-99D311F0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6200775"/>
            <a:ext cx="125730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上下文／来源水位</a:t>
            </a:r>
          </a:p>
        </p:txBody>
      </p:sp>
      <p:sp>
        <p:nvSpPr>
          <p:cNvPr id="111" name="df-store-cache">
            <a:extLst xmlns:a="http://schemas.openxmlformats.org/drawingml/2006/main">
              <a:ext uri="{FF2B5EF4-FFF2-40B4-BE49-F238E27FC236}">
                <a16:creationId xmlns:a16="http://schemas.microsoft.com/office/drawing/2014/main" id="{C8BA93BF-D1F3-4FBA-B068-B974CEFE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6200775"/>
            <a:ext cx="13525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缓存／投影／快照</a:t>
            </a:r>
          </a:p>
        </p:txBody>
      </p:sp>
    </p:spTree>
    <p:extLst>
      <p:ext uri="{BB962C8B-B14F-4D97-AF65-F5344CB8AC3E}">
        <p14:creationId xmlns:p14="http://schemas.microsoft.com/office/powerpoint/2010/main" val="3870043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2026-08-01T04:20:30.8840000Z</dcterms:created>
  <dcterms:modified xsi:type="dcterms:W3CDTF">2026-08-01T04:20:30.8840000Z</dcterms:modified>
</coreProperties>
</file>