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a15551fe9643a5" /><Relationship Type="http://schemas.openxmlformats.org/officeDocument/2006/relationships/extended-properties" Target="/docProps/app.xml" Id="Red6c7ee30e624ec3" /><Relationship Type="http://schemas.openxmlformats.org/officeDocument/2006/relationships/officeDocument" Target="/ppt/presentation.xml" Id="R04f84bfffa8d49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5b204029be4107"/>
  </p:sldMasterIdLst>
  <p:notesMasterIdLst>
    <p:notesMasterId xmlns:r="http://schemas.openxmlformats.org/officeDocument/2006/relationships" r:id="Rff4774a098324588"/>
  </p:notesMasterIdLst>
  <p:sldIdLst>
    <p:sldId xmlns:r="http://schemas.openxmlformats.org/officeDocument/2006/relationships" id="256" r:id="R6ed6fd9df689471a"/>
    <p:sldId xmlns:r="http://schemas.openxmlformats.org/officeDocument/2006/relationships" id="257" r:id="Rb2af0986e2384cef"/>
    <p:sldId xmlns:r="http://schemas.openxmlformats.org/officeDocument/2006/relationships" id="258" r:id="Rc62e8625b57b4d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6b3d51c5864b98" /><Relationship Type="http://schemas.openxmlformats.org/officeDocument/2006/relationships/slideMaster" Target="/ppt/slideMasters/slideMaster1.xml" Id="Rd05b204029be4107" /><Relationship Type="http://schemas.openxmlformats.org/officeDocument/2006/relationships/notesMaster" Target="/ppt/notesMasters/notesMaster1.xml" Id="Rff4774a098324588" /><Relationship Type="http://schemas.openxmlformats.org/officeDocument/2006/relationships/presProps" Target="/ppt/presProps.xml" Id="R39fd704d62eb4ed5" /><Relationship Type="http://schemas.openxmlformats.org/officeDocument/2006/relationships/tableStyles" Target="/ppt/tableStyles.xml" Id="R14e2fa9661b644a4" /><Relationship Type="http://schemas.openxmlformats.org/officeDocument/2006/relationships/slide" Target="/ppt/slides/slide1.xml" Id="R6ed6fd9df689471a" /><Relationship Type="http://schemas.openxmlformats.org/officeDocument/2006/relationships/slide" Target="/ppt/slides/slide2.xml" Id="Rb2af0986e2384cef" /><Relationship Type="http://schemas.openxmlformats.org/officeDocument/2006/relationships/slide" Target="/ppt/slides/slide3.xml" Id="Rc62e8625b57b4d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7403fbb28e42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6e7e4cfede4603" /><Relationship Type="http://schemas.openxmlformats.org/officeDocument/2006/relationships/notesMaster" Target="/ppt/notesMasters/notesMaster1.xml" Id="Rf1168709374c4a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daee963504461d" /><Relationship Type="http://schemas.openxmlformats.org/officeDocument/2006/relationships/notesMaster" Target="/ppt/notesMasters/notesMaster1.xml" Id="R21d7a7ea783447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554e3f967df49c3" /><Relationship Type="http://schemas.openxmlformats.org/officeDocument/2006/relationships/notesMaster" Target="/ppt/notesMasters/notesMaster1.xml" Id="R541900db216b42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Previous v0.3 relationship-center-only deck: /Users/stevenge/Documents/Codex/2026-07-28/sicai-jiang/outputs/浦江项目全链路展示中心-关系中心统一取数版.pptx</a:t>
            </a:r>
          </a:p>
          <a:p xmlns:a="http://schemas.openxmlformats.org/drawingml/2006/main">
            <a:r>
              <a:t>- Existing project design: /Users/stevenge/Documents/Codex/2026-07-28/sicai-jiang/outputs/浦江项目全链路展示中心架构设计.docx</a:t>
            </a:r>
          </a:p>
          <a:p xmlns:a="http://schemas.openxmlformats.org/drawingml/2006/main">
            <a:r>
              <a:t>- Current positioning decision: the display center only reads unified data from the relationship center, creates business-facing views, and does not persist new authoritative business data.</a:t>
            </a:r>
          </a:p>
          <a:p xmlns:a="http://schemas.openxmlformats.org/drawingml/2006/main">
            <a:r>
              <a:t>- Visible wording is independently condensed and reorganized for v0.4.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Previous v0.3 relationship-center-only deck: /Users/stevenge/Documents/Codex/2026-07-28/sicai-jiang/outputs/浦江项目全链路展示中心-关系中心统一取数版.pptx</a:t>
            </a:r>
          </a:p>
          <a:p xmlns:a="http://schemas.openxmlformats.org/drawingml/2006/main">
            <a:r>
              <a:t>- Existing project design: /Users/stevenge/Documents/Codex/2026-07-28/sicai-jiang/outputs/浦江项目全链路展示中心架构设计.docx</a:t>
            </a:r>
          </a:p>
          <a:p xmlns:a="http://schemas.openxmlformats.org/drawingml/2006/main">
            <a:r>
              <a:t>- Current positioning decision: the display center only reads unified data from the relationship center, creates business-facing views, and does not persist new authoritative business data.</a:t>
            </a:r>
          </a:p>
          <a:p xmlns:a="http://schemas.openxmlformats.org/drawingml/2006/main">
            <a:r>
              <a:t>- Visible wording is independently condensed and reorganized for v0.4.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Previous v0.3 relationship-center-only deck: /Users/stevenge/Documents/Codex/2026-07-28/sicai-jiang/outputs/浦江项目全链路展示中心-关系中心统一取数版.pptx</a:t>
            </a:r>
          </a:p>
          <a:p xmlns:a="http://schemas.openxmlformats.org/drawingml/2006/main">
            <a:r>
              <a:t>- Existing project design: /Users/stevenge/Documents/Codex/2026-07-28/sicai-jiang/outputs/浦江项目全链路展示中心架构设计.docx</a:t>
            </a:r>
          </a:p>
          <a:p xmlns:a="http://schemas.openxmlformats.org/drawingml/2006/main">
            <a:r>
              <a:t>- Current positioning decision: the display center only reads unified data from the relationship center, creates business-facing views, and does not persist new authoritative business data.</a:t>
            </a:r>
          </a:p>
          <a:p xmlns:a="http://schemas.openxmlformats.org/drawingml/2006/main">
            <a:r>
              <a:t>- Visible wording is independently condensed and reorganized for v0.4.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bc4f4fc90048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3fca86660044e0" /><Relationship Type="http://schemas.openxmlformats.org/officeDocument/2006/relationships/slideLayout" Target="/ppt/slideLayouts/slideLayout1.xml" Id="Rbdd711ca3821403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d711ca3821403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e4027c33cb4ea2" /><Relationship Type="http://schemas.openxmlformats.org/officeDocument/2006/relationships/notesSlide" Target="/ppt/notesSlides/notesSlide1.xml" Id="R4706816cb19b4dc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086d2b6ed4d2c" /><Relationship Type="http://schemas.openxmlformats.org/officeDocument/2006/relationships/notesSlide" Target="/ppt/notesSlides/notesSlide2.xml" Id="Rf50248f0133d4b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1b6f737eda4ef9" /><Relationship Type="http://schemas.openxmlformats.org/officeDocument/2006/relationships/notesSlide" Target="/ppt/notesSlides/notesSlide3.xml" Id="R98b50c4c6b8544d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title-1">
            <a:extLst xmlns:a="http://schemas.openxmlformats.org/drawingml/2006/main">
              <a:ext uri="{FF2B5EF4-FFF2-40B4-BE49-F238E27FC236}">
                <a16:creationId xmlns:a16="http://schemas.microsoft.com/office/drawing/2014/main" id="{FFC5C3AA-77C5-4716-AE69-32D9BD97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1925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01827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01827"/>
                </a:solidFill>
                <a:latin typeface="PingFang SC"/>
                <a:ea typeface="PingFang SC"/>
                <a:cs typeface="PingFang SC"/>
              </a:rPr>
              <a:t>全链路展示中心——功能架构图</a:t>
            </a:r>
          </a:p>
        </p:txBody>
      </p:sp>
      <p:sp>
        <p:nvSpPr>
          <p:cNvPr id="2" name="project-1">
            <a:extLst xmlns:a="http://schemas.openxmlformats.org/drawingml/2006/main">
              <a:ext uri="{FF2B5EF4-FFF2-40B4-BE49-F238E27FC236}">
                <a16:creationId xmlns:a16="http://schemas.microsoft.com/office/drawing/2014/main" id="{89D32ECF-7A8E-4579-8C99-78FCBA9E5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85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>
                <a:solidFill>
                  <a:srgbClr val="1769B0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1769B0"/>
                </a:solidFill>
                <a:latin typeface="PingFang SC"/>
                <a:ea typeface="PingFang SC"/>
                <a:cs typeface="PingFang SC"/>
              </a:rPr>
              <a:t>浦江项目｜全链路展示 v0.4</a:t>
            </a:r>
          </a:p>
        </p:txBody>
      </p:sp>
      <p:sp>
        <p:nvSpPr>
          <p:cNvPr id="3" name="subtitle-1">
            <a:extLst xmlns:a="http://schemas.openxmlformats.org/drawingml/2006/main">
              <a:ext uri="{FF2B5EF4-FFF2-40B4-BE49-F238E27FC236}">
                <a16:creationId xmlns:a16="http://schemas.microsoft.com/office/drawing/2014/main" id="{DEA3B49E-503B-4BFD-8B90-2911FB8ED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85800"/>
            <a:ext cx="9810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13" b="0">
                <a:solidFill>
                  <a:srgbClr val="607080"/>
                </a:solidFill>
                <a:latin typeface="PingFang SC"/>
                <a:ea typeface="PingFang SC"/>
                <a:cs typeface="PingFang SC"/>
              </a:defRPr>
            </a:pPr>
            <a:r>
              <a:rPr sz="1313" b="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面向值守、研判和管理场景，把关系中心的统一数据组织成可看、可查、可回放的业务视图</a:t>
            </a:r>
          </a:p>
        </p:txBody>
      </p:sp>
      <p:sp>
        <p:nvSpPr>
          <p:cNvPr id="4" name="page-1">
            <a:extLst xmlns:a="http://schemas.openxmlformats.org/drawingml/2006/main">
              <a:ext uri="{FF2B5EF4-FFF2-40B4-BE49-F238E27FC236}">
                <a16:creationId xmlns:a16="http://schemas.microsoft.com/office/drawing/2014/main" id="{22A2DE8E-9EE4-4AA3-BAE2-573AD28B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69532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88" b="1">
                <a:solidFill>
                  <a:srgbClr val="607080"/>
                </a:solidFill>
                <a:latin typeface="PingFang SC"/>
                <a:ea typeface="PingFang SC"/>
                <a:cs typeface="PingFang SC"/>
              </a:defRPr>
            </a:pPr>
            <a:r>
              <a:rPr sz="1088" b="1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01 / 03</a:t>
            </a:r>
          </a:p>
        </p:txBody>
      </p:sp>
      <p:sp>
        <p:nvSpPr>
          <p:cNvPr id="5" name="rule-1">
            <a:extLst xmlns:a="http://schemas.openxmlformats.org/drawingml/2006/main">
              <a:ext uri="{FF2B5EF4-FFF2-40B4-BE49-F238E27FC236}">
                <a16:creationId xmlns:a16="http://schemas.microsoft.com/office/drawing/2014/main" id="{4DF5D8CE-42E3-4A35-AF12-0F159B9B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001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0E8"/>
          </a:solidFill>
          <a:ln xmlns:a="http://schemas.openxmlformats.org/drawingml/2006/main" w="0">
            <a:solidFill>
              <a:srgbClr val="D7E0E8"/>
            </a:solidFill>
            <a:prstDash val="solid"/>
          </a:ln>
        </p:spPr>
      </p:sp>
      <p:sp>
        <p:nvSpPr>
          <p:cNvPr id="6" name="accent-1">
            <a:extLst xmlns:a="http://schemas.openxmlformats.org/drawingml/2006/main">
              <a:ext uri="{FF2B5EF4-FFF2-40B4-BE49-F238E27FC236}">
                <a16:creationId xmlns:a16="http://schemas.microsoft.com/office/drawing/2014/main" id="{B21786D2-3956-4868-A51C-426B511FE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00125"/>
            <a:ext cx="2238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B0"/>
          </a:solidFill>
          <a:ln xmlns:a="http://schemas.openxmlformats.org/drawingml/2006/main" w="0">
            <a:solidFill>
              <a:srgbClr val="1769B0"/>
            </a:solidFill>
            <a:prstDash val="solid"/>
          </a:ln>
        </p:spPr>
      </p:sp>
      <p:sp>
        <p:nvSpPr>
          <p:cNvPr id="7" name="arch-users-surface">
            <a:extLst xmlns:a="http://schemas.openxmlformats.org/drawingml/2006/main">
              <a:ext uri="{FF2B5EF4-FFF2-40B4-BE49-F238E27FC236}">
                <a16:creationId xmlns:a16="http://schemas.microsoft.com/office/drawing/2014/main" id="{1E1FADED-83C7-4756-99DF-154EB4C29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1239500" cy="666750"/>
          </a:xfrm>
          <a:prstGeom xmlns:a="http://schemas.openxmlformats.org/drawingml/2006/main" prst="roundRect">
            <a:avLst>
              <a:gd name="adj" fmla="val 12857"/>
            </a:avLst>
          </a:prstGeom>
          <a:solidFill xmlns:a="http://schemas.openxmlformats.org/drawingml/2006/main">
            <a:srgbClr val="EDF5FD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</p:sp>
      <p:sp>
        <p:nvSpPr>
          <p:cNvPr id="8" name="arch-users-rail">
            <a:extLst xmlns:a="http://schemas.openxmlformats.org/drawingml/2006/main">
              <a:ext uri="{FF2B5EF4-FFF2-40B4-BE49-F238E27FC236}">
                <a16:creationId xmlns:a16="http://schemas.microsoft.com/office/drawing/2014/main" id="{DD5DD4AC-9EE8-4592-A1F1-346DAD23B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33475"/>
            <a:ext cx="1028700" cy="666750"/>
          </a:xfrm>
          <a:prstGeom xmlns:a="http://schemas.openxmlformats.org/drawingml/2006/main" prst="roundRect">
            <a:avLst>
              <a:gd name="adj" fmla="val 12857"/>
            </a:avLst>
          </a:prstGeom>
          <a:solidFill xmlns:a="http://schemas.openxmlformats.org/drawingml/2006/main">
            <a:srgbClr val="1E5688"/>
          </a:solidFill>
          <a:ln xmlns:a="http://schemas.openxmlformats.org/drawingml/2006/main" w="0">
            <a:solidFill>
              <a:srgbClr val="1E5688"/>
            </a:solidFill>
            <a:prstDash val="solid"/>
          </a:ln>
        </p:spPr>
      </p:sp>
      <p:sp>
        <p:nvSpPr>
          <p:cNvPr id="9" name="arch-users-title">
            <a:extLst xmlns:a="http://schemas.openxmlformats.org/drawingml/2006/main">
              <a:ext uri="{FF2B5EF4-FFF2-40B4-BE49-F238E27FC236}">
                <a16:creationId xmlns:a16="http://schemas.microsoft.com/office/drawing/2014/main" id="{288974E8-C210-44AD-AE10-B9927C1E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19200"/>
            <a:ext cx="838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服务对象</a:t>
            </a:r>
          </a:p>
        </p:txBody>
      </p:sp>
      <p:sp>
        <p:nvSpPr>
          <p:cNvPr id="10" name="arch-users-tag">
            <a:extLst xmlns:a="http://schemas.openxmlformats.org/drawingml/2006/main">
              <a:ext uri="{FF2B5EF4-FFF2-40B4-BE49-F238E27FC236}">
                <a16:creationId xmlns:a16="http://schemas.microsoft.com/office/drawing/2014/main" id="{2AEC6AB8-4023-41BF-B283-9F39D3FD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defRPr>
            </a:pPr>
            <a:r>
              <a: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rPr>
              <a:t>统一观测入口</a:t>
            </a:r>
          </a:p>
        </p:txBody>
      </p:sp>
      <p:sp>
        <p:nvSpPr>
          <p:cNvPr id="11" name="arch-user-card-1">
            <a:extLst xmlns:a="http://schemas.openxmlformats.org/drawingml/2006/main">
              <a:ext uri="{FF2B5EF4-FFF2-40B4-BE49-F238E27FC236}">
                <a16:creationId xmlns:a16="http://schemas.microsoft.com/office/drawing/2014/main" id="{B06332F7-EE99-4176-A7C1-D5A7D3BF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1266825"/>
            <a:ext cx="2405063" cy="4000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0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运维值班人员</a:t>
            </a:r>
          </a:p>
        </p:txBody>
      </p:sp>
      <p:sp>
        <p:nvSpPr>
          <p:cNvPr id="12" name="arch-user-card-2">
            <a:extLst xmlns:a="http://schemas.openxmlformats.org/drawingml/2006/main">
              <a:ext uri="{FF2B5EF4-FFF2-40B4-BE49-F238E27FC236}">
                <a16:creationId xmlns:a16="http://schemas.microsoft.com/office/drawing/2014/main" id="{937DA0F6-AD94-46F1-84C0-7E31FA31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8613" y="1266825"/>
            <a:ext cx="2405063" cy="4000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0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应用负责人</a:t>
            </a:r>
          </a:p>
        </p:txBody>
      </p:sp>
      <p:sp>
        <p:nvSpPr>
          <p:cNvPr id="13" name="arch-user-card-3">
            <a:extLst xmlns:a="http://schemas.openxmlformats.org/drawingml/2006/main">
              <a:ext uri="{FF2B5EF4-FFF2-40B4-BE49-F238E27FC236}">
                <a16:creationId xmlns:a16="http://schemas.microsoft.com/office/drawing/2014/main" id="{40D7FD64-C7E5-475C-9648-1EF0A9E9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1266825"/>
            <a:ext cx="2405063" cy="4000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0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故障指挥人员</a:t>
            </a:r>
          </a:p>
        </p:txBody>
      </p:sp>
      <p:sp>
        <p:nvSpPr>
          <p:cNvPr id="14" name="arch-user-card-4">
            <a:extLst xmlns:a="http://schemas.openxmlformats.org/drawingml/2006/main">
              <a:ext uri="{FF2B5EF4-FFF2-40B4-BE49-F238E27FC236}">
                <a16:creationId xmlns:a16="http://schemas.microsoft.com/office/drawing/2014/main" id="{5EC16CDF-5E20-40F3-AAFB-A2A57E71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1266825"/>
            <a:ext cx="2405063" cy="4000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0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管理人员</a:t>
            </a:r>
          </a:p>
        </p:txBody>
      </p:sp>
      <p:sp>
        <p:nvSpPr>
          <p:cNvPr id="15" name="arch-service-surface">
            <a:extLst xmlns:a="http://schemas.openxmlformats.org/drawingml/2006/main">
              <a:ext uri="{FF2B5EF4-FFF2-40B4-BE49-F238E27FC236}">
                <a16:creationId xmlns:a16="http://schemas.microsoft.com/office/drawing/2014/main" id="{4EE7CDA9-26D7-4592-AA29-330B2547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857375"/>
            <a:ext cx="11239500" cy="876300"/>
          </a:xfrm>
          <a:prstGeom xmlns:a="http://schemas.openxmlformats.org/drawingml/2006/main" prst="roundRect">
            <a:avLst>
              <a:gd name="adj" fmla="val 9783"/>
            </a:avLst>
          </a:prstGeom>
          <a:solidFill xmlns:a="http://schemas.openxmlformats.org/drawingml/2006/main">
            <a:srgbClr val="ECF8F4"/>
          </a:solidFill>
          <a:ln xmlns:a="http://schemas.openxmlformats.org/drawingml/2006/main" w="10001">
            <a:solidFill>
              <a:srgbClr val="B5DCCC"/>
            </a:solidFill>
            <a:prstDash val="solid"/>
          </a:ln>
        </p:spPr>
      </p:sp>
      <p:sp>
        <p:nvSpPr>
          <p:cNvPr id="16" name="arch-service-rail">
            <a:extLst xmlns:a="http://schemas.openxmlformats.org/drawingml/2006/main">
              <a:ext uri="{FF2B5EF4-FFF2-40B4-BE49-F238E27FC236}">
                <a16:creationId xmlns:a16="http://schemas.microsoft.com/office/drawing/2014/main" id="{95FF9218-30EE-4675-88A0-25E4B811F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857375"/>
            <a:ext cx="1028700" cy="876300"/>
          </a:xfrm>
          <a:prstGeom xmlns:a="http://schemas.openxmlformats.org/drawingml/2006/main" prst="roundRect">
            <a:avLst>
              <a:gd name="adj" fmla="val 9783"/>
            </a:avLst>
          </a:prstGeom>
          <a:solidFill xmlns:a="http://schemas.openxmlformats.org/drawingml/2006/main">
            <a:srgbClr val="237B69"/>
          </a:solidFill>
          <a:ln xmlns:a="http://schemas.openxmlformats.org/drawingml/2006/main" w="0">
            <a:solidFill>
              <a:srgbClr val="237B69"/>
            </a:solidFill>
            <a:prstDash val="solid"/>
          </a:ln>
        </p:spPr>
      </p:sp>
      <p:sp>
        <p:nvSpPr>
          <p:cNvPr id="17" name="arch-service-title">
            <a:extLst xmlns:a="http://schemas.openxmlformats.org/drawingml/2006/main">
              <a:ext uri="{FF2B5EF4-FFF2-40B4-BE49-F238E27FC236}">
                <a16:creationId xmlns:a16="http://schemas.microsoft.com/office/drawing/2014/main" id="{D9D6ECE5-BCAD-4FE9-B1A1-7FCB1362A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43100"/>
            <a:ext cx="838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业务服务</a:t>
            </a:r>
          </a:p>
        </p:txBody>
      </p:sp>
      <p:sp>
        <p:nvSpPr>
          <p:cNvPr id="18" name="arch-service-tag">
            <a:extLst xmlns:a="http://schemas.openxmlformats.org/drawingml/2006/main">
              <a:ext uri="{FF2B5EF4-FFF2-40B4-BE49-F238E27FC236}">
                <a16:creationId xmlns:a16="http://schemas.microsoft.com/office/drawing/2014/main" id="{3CB19133-E3DF-403A-B3BC-A88B20EE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861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defRPr>
            </a:pPr>
            <a:r>
              <a: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rPr>
              <a:t>看全・定位・复盘</a:t>
            </a:r>
          </a:p>
        </p:txBody>
      </p:sp>
      <p:sp>
        <p:nvSpPr>
          <p:cNvPr id="19" name="arch-service-card-1">
            <a:extLst xmlns:a="http://schemas.openxmlformats.org/drawingml/2006/main">
              <a:ext uri="{FF2B5EF4-FFF2-40B4-BE49-F238E27FC236}">
                <a16:creationId xmlns:a16="http://schemas.microsoft.com/office/drawing/2014/main" id="{8AD5F83A-83E7-416A-931F-56DABF9C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1990725"/>
            <a:ext cx="1587500" cy="590550"/>
          </a:xfrm>
          <a:prstGeom xmlns:a="http://schemas.openxmlformats.org/drawingml/2006/main" prst="roundRect">
            <a:avLst>
              <a:gd name="adj" fmla="val 112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5DCCC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668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237B69"/>
                </a:solidFill>
                <a:latin typeface="PingFang SC"/>
                <a:ea typeface="PingFang SC"/>
                <a:cs typeface="PingFang SC"/>
              </a:rPr>
              <a:t>全链路总览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业务到资源一屏查看</a:t>
            </a:r>
          </a:p>
        </p:txBody>
      </p:sp>
      <p:sp>
        <p:nvSpPr>
          <p:cNvPr id="20" name="arch-service-card-2">
            <a:extLst xmlns:a="http://schemas.openxmlformats.org/drawingml/2006/main">
              <a:ext uri="{FF2B5EF4-FFF2-40B4-BE49-F238E27FC236}">
                <a16:creationId xmlns:a16="http://schemas.microsoft.com/office/drawing/2014/main" id="{6B5EF867-41EB-41AE-AC17-D20CC728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2000" y="1990725"/>
            <a:ext cx="1587500" cy="590550"/>
          </a:xfrm>
          <a:prstGeom xmlns:a="http://schemas.openxmlformats.org/drawingml/2006/main" prst="roundRect">
            <a:avLst>
              <a:gd name="adj" fmla="val 112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5DCCC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7786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237B69"/>
                </a:solidFill>
                <a:latin typeface="PingFang SC"/>
                <a:ea typeface="PingFang SC"/>
                <a:cs typeface="PingFang SC"/>
              </a:rPr>
              <a:t>业务健康看板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健康、趋势和风险状态</a:t>
            </a:r>
          </a:p>
        </p:txBody>
      </p:sp>
      <p:sp>
        <p:nvSpPr>
          <p:cNvPr id="21" name="arch-service-card-3">
            <a:extLst xmlns:a="http://schemas.openxmlformats.org/drawingml/2006/main">
              <a:ext uri="{FF2B5EF4-FFF2-40B4-BE49-F238E27FC236}">
                <a16:creationId xmlns:a16="http://schemas.microsoft.com/office/drawing/2014/main" id="{2D9FC36A-2BE6-438E-B3EB-AD4C64E6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700" y="1990725"/>
            <a:ext cx="1587500" cy="590550"/>
          </a:xfrm>
          <a:prstGeom xmlns:a="http://schemas.openxmlformats.org/drawingml/2006/main" prst="roundRect">
            <a:avLst>
              <a:gd name="adj" fmla="val 112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5DCCC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7165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237B69"/>
                </a:solidFill>
                <a:latin typeface="PingFang SC"/>
                <a:ea typeface="PingFang SC"/>
                <a:cs typeface="PingFang SC"/>
              </a:rPr>
              <a:t>告警影响定位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定位告警对象和影响范围</a:t>
            </a:r>
          </a:p>
        </p:txBody>
      </p:sp>
      <p:sp>
        <p:nvSpPr>
          <p:cNvPr id="22" name="arch-service-card-4">
            <a:extLst xmlns:a="http://schemas.openxmlformats.org/drawingml/2006/main">
              <a:ext uri="{FF2B5EF4-FFF2-40B4-BE49-F238E27FC236}">
                <a16:creationId xmlns:a16="http://schemas.microsoft.com/office/drawing/2014/main" id="{B8008B7C-45D6-4D0F-B081-52E53335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990725"/>
            <a:ext cx="1587500" cy="590550"/>
          </a:xfrm>
          <a:prstGeom xmlns:a="http://schemas.openxmlformats.org/drawingml/2006/main" prst="roundRect">
            <a:avLst>
              <a:gd name="adj" fmla="val 112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5DCCC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7165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237B69"/>
                </a:solidFill>
                <a:latin typeface="PingFang SC"/>
                <a:ea typeface="PingFang SC"/>
                <a:cs typeface="PingFang SC"/>
              </a:rPr>
              <a:t>链路下钻分析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查看上下游、路径和节点</a:t>
            </a:r>
          </a:p>
        </p:txBody>
      </p:sp>
      <p:sp>
        <p:nvSpPr>
          <p:cNvPr id="23" name="arch-service-card-5">
            <a:extLst xmlns:a="http://schemas.openxmlformats.org/drawingml/2006/main">
              <a:ext uri="{FF2B5EF4-FFF2-40B4-BE49-F238E27FC236}">
                <a16:creationId xmlns:a16="http://schemas.microsoft.com/office/drawing/2014/main" id="{028FDA1D-0583-4BF8-816A-F5E85320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1990725"/>
            <a:ext cx="1587500" cy="590550"/>
          </a:xfrm>
          <a:prstGeom xmlns:a="http://schemas.openxmlformats.org/drawingml/2006/main" prst="roundRect">
            <a:avLst>
              <a:gd name="adj" fmla="val 112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5DCCC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668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237B69"/>
                </a:solidFill>
                <a:latin typeface="PingFang SC"/>
                <a:ea typeface="PingFang SC"/>
                <a:cs typeface="PingFang SC"/>
              </a:rPr>
              <a:t>事件回放复盘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按时间还原状态变化</a:t>
            </a:r>
          </a:p>
        </p:txBody>
      </p:sp>
      <p:sp>
        <p:nvSpPr>
          <p:cNvPr id="24" name="arch-service-card-6">
            <a:extLst xmlns:a="http://schemas.openxmlformats.org/drawingml/2006/main">
              <a:ext uri="{FF2B5EF4-FFF2-40B4-BE49-F238E27FC236}">
                <a16:creationId xmlns:a16="http://schemas.microsoft.com/office/drawing/2014/main" id="{C3231366-4970-4B29-B519-5375A32BB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6800" y="1990725"/>
            <a:ext cx="1587500" cy="590550"/>
          </a:xfrm>
          <a:prstGeom xmlns:a="http://schemas.openxmlformats.org/drawingml/2006/main" prst="roundRect">
            <a:avLst>
              <a:gd name="adj" fmla="val 112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B5DCCC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7165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237B69"/>
                </a:solidFill>
                <a:latin typeface="PingFang SC"/>
                <a:ea typeface="PingFang SC"/>
                <a:cs typeface="PingFang SC"/>
              </a:rPr>
              <a:t>大屏与汇报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快照、轮播、导出与分享</a:t>
            </a:r>
          </a:p>
        </p:txBody>
      </p:sp>
      <p:sp>
        <p:nvSpPr>
          <p:cNvPr id="25" name="arch-core-surface">
            <a:extLst xmlns:a="http://schemas.openxmlformats.org/drawingml/2006/main">
              <a:ext uri="{FF2B5EF4-FFF2-40B4-BE49-F238E27FC236}">
                <a16:creationId xmlns:a16="http://schemas.microsoft.com/office/drawing/2014/main" id="{0439AAEC-E23C-492B-B048-B38B65574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790825"/>
            <a:ext cx="11239500" cy="1695450"/>
          </a:xfrm>
          <a:prstGeom xmlns:a="http://schemas.openxmlformats.org/drawingml/2006/main" prst="roundRect">
            <a:avLst>
              <a:gd name="adj" fmla="val 5056"/>
            </a:avLst>
          </a:prstGeom>
          <a:solidFill xmlns:a="http://schemas.openxmlformats.org/drawingml/2006/main">
            <a:srgbClr val="FFF7E8"/>
          </a:solidFill>
          <a:ln xmlns:a="http://schemas.openxmlformats.org/drawingml/2006/main" w="10001">
            <a:solidFill>
              <a:srgbClr val="E8CE98"/>
            </a:solidFill>
            <a:prstDash val="solid"/>
          </a:ln>
        </p:spPr>
      </p:sp>
      <p:sp>
        <p:nvSpPr>
          <p:cNvPr id="26" name="arch-core-rail">
            <a:extLst xmlns:a="http://schemas.openxmlformats.org/drawingml/2006/main">
              <a:ext uri="{FF2B5EF4-FFF2-40B4-BE49-F238E27FC236}">
                <a16:creationId xmlns:a16="http://schemas.microsoft.com/office/drawing/2014/main" id="{05F0F914-2B37-4620-B9FD-61944E63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790825"/>
            <a:ext cx="1028700" cy="169545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A86C0D"/>
          </a:solidFill>
          <a:ln xmlns:a="http://schemas.openxmlformats.org/drawingml/2006/main" w="0">
            <a:solidFill>
              <a:srgbClr val="A86C0D"/>
            </a:solidFill>
            <a:prstDash val="solid"/>
          </a:ln>
        </p:spPr>
      </p:sp>
      <p:sp>
        <p:nvSpPr>
          <p:cNvPr id="27" name="arch-core-title">
            <a:extLst xmlns:a="http://schemas.openxmlformats.org/drawingml/2006/main">
              <a:ext uri="{FF2B5EF4-FFF2-40B4-BE49-F238E27FC236}">
                <a16:creationId xmlns:a16="http://schemas.microsoft.com/office/drawing/2014/main" id="{EF27B9EE-67D8-4EE6-93B8-2D02D0D5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76550"/>
            <a:ext cx="838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核心能力</a:t>
            </a:r>
          </a:p>
        </p:txBody>
      </p:sp>
      <p:sp>
        <p:nvSpPr>
          <p:cNvPr id="28" name="arch-core-tag">
            <a:extLst xmlns:a="http://schemas.openxmlformats.org/drawingml/2006/main">
              <a:ext uri="{FF2B5EF4-FFF2-40B4-BE49-F238E27FC236}">
                <a16:creationId xmlns:a16="http://schemas.microsoft.com/office/drawing/2014/main" id="{C87FC649-D964-4ABE-BFD3-352CFB0B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00525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861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defRPr>
            </a:pPr>
            <a:r>
              <a: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rPr>
              <a:t>组织・呈现・联动</a:t>
            </a:r>
          </a:p>
        </p:txBody>
      </p:sp>
      <p:sp>
        <p:nvSpPr>
          <p:cNvPr id="29" name="arch-core-statement">
            <a:extLst xmlns:a="http://schemas.openxmlformats.org/drawingml/2006/main">
              <a:ext uri="{FF2B5EF4-FFF2-40B4-BE49-F238E27FC236}">
                <a16:creationId xmlns:a16="http://schemas.microsoft.com/office/drawing/2014/main" id="{4B043DD2-6971-49B5-A874-C0A34AA0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8479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A86C0D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围绕同一业务对象、同一时间范围和同一链路版本组织展示</a:t>
            </a:r>
          </a:p>
        </p:txBody>
      </p:sp>
      <p:sp>
        <p:nvSpPr>
          <p:cNvPr id="30" name="arch-core-card-1">
            <a:extLst xmlns:a="http://schemas.openxmlformats.org/drawingml/2006/main">
              <a:ext uri="{FF2B5EF4-FFF2-40B4-BE49-F238E27FC236}">
                <a16:creationId xmlns:a16="http://schemas.microsoft.com/office/drawing/2014/main" id="{B3DD1FB2-56D6-4FC5-B0F7-D2995422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133725"/>
            <a:ext cx="2419350" cy="542925"/>
          </a:xfrm>
          <a:prstGeom xmlns:a="http://schemas.openxmlformats.org/drawingml/2006/main" prst="roundRect">
            <a:avLst>
              <a:gd name="adj" fmla="val 122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E8CE98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947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场景与视图编排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按角色加载合适的视图</a:t>
            </a:r>
          </a:p>
        </p:txBody>
      </p:sp>
      <p:sp>
        <p:nvSpPr>
          <p:cNvPr id="31" name="arch-core-card-2">
            <a:extLst xmlns:a="http://schemas.openxmlformats.org/drawingml/2006/main">
              <a:ext uri="{FF2B5EF4-FFF2-40B4-BE49-F238E27FC236}">
                <a16:creationId xmlns:a16="http://schemas.microsoft.com/office/drawing/2014/main" id="{D73CBC46-738F-40AB-84F5-1F9FA937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3133725"/>
            <a:ext cx="2419350" cy="542925"/>
          </a:xfrm>
          <a:prstGeom xmlns:a="http://schemas.openxmlformats.org/drawingml/2006/main" prst="roundRect">
            <a:avLst>
              <a:gd name="adj" fmla="val 122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E8CE98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947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对象与链路定位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从业务定位到应用和资源</a:t>
            </a:r>
          </a:p>
        </p:txBody>
      </p:sp>
      <p:sp>
        <p:nvSpPr>
          <p:cNvPr id="32" name="arch-core-card-3">
            <a:extLst xmlns:a="http://schemas.openxmlformats.org/drawingml/2006/main">
              <a:ext uri="{FF2B5EF4-FFF2-40B4-BE49-F238E27FC236}">
                <a16:creationId xmlns:a16="http://schemas.microsoft.com/office/drawing/2014/main" id="{40DF672F-95BD-4EFA-9613-87FFAE78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133725"/>
            <a:ext cx="2419350" cy="542925"/>
          </a:xfrm>
          <a:prstGeom xmlns:a="http://schemas.openxmlformats.org/drawingml/2006/main" prst="roundRect">
            <a:avLst>
              <a:gd name="adj" fmla="val 122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E8CE98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947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运行状态叠加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健康、告警、事件和工单同屏</a:t>
            </a:r>
          </a:p>
        </p:txBody>
      </p:sp>
      <p:sp>
        <p:nvSpPr>
          <p:cNvPr id="33" name="arch-core-card-4">
            <a:extLst xmlns:a="http://schemas.openxmlformats.org/drawingml/2006/main">
              <a:ext uri="{FF2B5EF4-FFF2-40B4-BE49-F238E27FC236}">
                <a16:creationId xmlns:a16="http://schemas.microsoft.com/office/drawing/2014/main" id="{941B9B0D-FA3F-4BBF-BCCF-78737BCF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133725"/>
            <a:ext cx="2419350" cy="542925"/>
          </a:xfrm>
          <a:prstGeom xmlns:a="http://schemas.openxmlformats.org/drawingml/2006/main" prst="roundRect">
            <a:avLst>
              <a:gd name="adj" fmla="val 122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E8CE98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947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影响范围呈现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展示上下游和受影响对象</a:t>
            </a:r>
          </a:p>
        </p:txBody>
      </p:sp>
      <p:sp>
        <p:nvSpPr>
          <p:cNvPr id="34" name="arch-core-card-5">
            <a:extLst xmlns:a="http://schemas.openxmlformats.org/drawingml/2006/main">
              <a:ext uri="{FF2B5EF4-FFF2-40B4-BE49-F238E27FC236}">
                <a16:creationId xmlns:a16="http://schemas.microsoft.com/office/drawing/2014/main" id="{89B30CE6-3798-4FDF-B81D-37936C9E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752850"/>
            <a:ext cx="2419350" cy="542925"/>
          </a:xfrm>
          <a:prstGeom xmlns:a="http://schemas.openxmlformats.org/drawingml/2006/main" prst="roundRect">
            <a:avLst>
              <a:gd name="adj" fmla="val 122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E8CE98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947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筛选与下钻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按对象、状态和时间逐层查看</a:t>
            </a:r>
          </a:p>
        </p:txBody>
      </p:sp>
      <p:sp>
        <p:nvSpPr>
          <p:cNvPr id="35" name="arch-core-card-6">
            <a:extLst xmlns:a="http://schemas.openxmlformats.org/drawingml/2006/main">
              <a:ext uri="{FF2B5EF4-FFF2-40B4-BE49-F238E27FC236}">
                <a16:creationId xmlns:a16="http://schemas.microsoft.com/office/drawing/2014/main" id="{C4B69A05-5AC0-4274-A095-78DF3D9E8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3752850"/>
            <a:ext cx="2419350" cy="542925"/>
          </a:xfrm>
          <a:prstGeom xmlns:a="http://schemas.openxmlformats.org/drawingml/2006/main" prst="roundRect">
            <a:avLst>
              <a:gd name="adj" fmla="val 122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E8CE98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947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时间轴回放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查看故障前后状态变化</a:t>
            </a:r>
          </a:p>
        </p:txBody>
      </p:sp>
      <p:sp>
        <p:nvSpPr>
          <p:cNvPr id="36" name="arch-core-card-7">
            <a:extLst xmlns:a="http://schemas.openxmlformats.org/drawingml/2006/main">
              <a:ext uri="{FF2B5EF4-FFF2-40B4-BE49-F238E27FC236}">
                <a16:creationId xmlns:a16="http://schemas.microsoft.com/office/drawing/2014/main" id="{FE1F72C3-A620-4AE0-830A-A91D51EE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752850"/>
            <a:ext cx="2419350" cy="542925"/>
          </a:xfrm>
          <a:prstGeom xmlns:a="http://schemas.openxmlformats.org/drawingml/2006/main" prst="roundRect">
            <a:avLst>
              <a:gd name="adj" fmla="val 122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E8CE98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947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解释与证据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呈现RCA、知识和来源说明</a:t>
            </a:r>
          </a:p>
        </p:txBody>
      </p:sp>
      <p:sp>
        <p:nvSpPr>
          <p:cNvPr id="37" name="arch-core-card-8">
            <a:extLst xmlns:a="http://schemas.openxmlformats.org/drawingml/2006/main">
              <a:ext uri="{FF2B5EF4-FFF2-40B4-BE49-F238E27FC236}">
                <a16:creationId xmlns:a16="http://schemas.microsoft.com/office/drawing/2014/main" id="{E048F33C-1416-4812-9A84-92FA615C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752850"/>
            <a:ext cx="2419350" cy="542925"/>
          </a:xfrm>
          <a:prstGeom xmlns:a="http://schemas.openxmlformats.org/drawingml/2006/main" prst="roundRect">
            <a:avLst>
              <a:gd name="adj" fmla="val 122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E8CE98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947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快照与分享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2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保存视图并受控导出分享</a:t>
            </a:r>
          </a:p>
        </p:txBody>
      </p:sp>
      <p:sp>
        <p:nvSpPr>
          <p:cNvPr id="38" name="arch-source-surface">
            <a:extLst xmlns:a="http://schemas.openxmlformats.org/drawingml/2006/main">
              <a:ext uri="{FF2B5EF4-FFF2-40B4-BE49-F238E27FC236}">
                <a16:creationId xmlns:a16="http://schemas.microsoft.com/office/drawing/2014/main" id="{B8711A24-B057-4F29-9B38-09BA2379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43425"/>
            <a:ext cx="11239500" cy="1076325"/>
          </a:xfrm>
          <a:prstGeom xmlns:a="http://schemas.openxmlformats.org/drawingml/2006/main" prst="roundRect">
            <a:avLst>
              <a:gd name="adj" fmla="val 7965"/>
            </a:avLst>
          </a:prstGeom>
          <a:solidFill xmlns:a="http://schemas.openxmlformats.org/drawingml/2006/main">
            <a:srgbClr val="F5F1FB"/>
          </a:solidFill>
          <a:ln xmlns:a="http://schemas.openxmlformats.org/drawingml/2006/main" w="10001">
            <a:solidFill>
              <a:srgbClr val="D2C6E7"/>
            </a:solidFill>
            <a:prstDash val="solid"/>
          </a:ln>
        </p:spPr>
      </p:sp>
      <p:sp>
        <p:nvSpPr>
          <p:cNvPr id="39" name="arch-source-rail">
            <a:extLst xmlns:a="http://schemas.openxmlformats.org/drawingml/2006/main">
              <a:ext uri="{FF2B5EF4-FFF2-40B4-BE49-F238E27FC236}">
                <a16:creationId xmlns:a16="http://schemas.microsoft.com/office/drawing/2014/main" id="{7D1925F6-FC45-40D6-BB5C-9B53154D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543425"/>
            <a:ext cx="1028700" cy="1076325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66539B"/>
          </a:solidFill>
          <a:ln xmlns:a="http://schemas.openxmlformats.org/drawingml/2006/main" w="0">
            <a:solidFill>
              <a:srgbClr val="66539B"/>
            </a:solidFill>
            <a:prstDash val="solid"/>
          </a:ln>
        </p:spPr>
      </p:sp>
      <p:sp>
        <p:nvSpPr>
          <p:cNvPr id="40" name="arch-source-title">
            <a:extLst xmlns:a="http://schemas.openxmlformats.org/drawingml/2006/main">
              <a:ext uri="{FF2B5EF4-FFF2-40B4-BE49-F238E27FC236}">
                <a16:creationId xmlns:a16="http://schemas.microsoft.com/office/drawing/2014/main" id="{BA2D2137-C5B5-4D24-962D-13D02B2E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29150"/>
            <a:ext cx="838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关系中心</a:t>
            </a:r>
          </a:p>
        </p:txBody>
      </p:sp>
      <p:sp>
        <p:nvSpPr>
          <p:cNvPr id="41" name="arch-source-tag">
            <a:extLst xmlns:a="http://schemas.openxmlformats.org/drawingml/2006/main">
              <a:ext uri="{FF2B5EF4-FFF2-40B4-BE49-F238E27FC236}">
                <a16:creationId xmlns:a16="http://schemas.microsoft.com/office/drawing/2014/main" id="{C379E673-509F-4133-9C8F-13E5B9AD8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34000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defRPr>
            </a:pPr>
            <a:r>
              <a: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rPr>
              <a:t>唯一数据来源</a:t>
            </a:r>
          </a:p>
        </p:txBody>
      </p:sp>
      <p:sp>
        <p:nvSpPr>
          <p:cNvPr id="42" name="arch-source-title">
            <a:extLst xmlns:a="http://schemas.openxmlformats.org/drawingml/2006/main">
              <a:ext uri="{FF2B5EF4-FFF2-40B4-BE49-F238E27FC236}">
                <a16:creationId xmlns:a16="http://schemas.microsoft.com/office/drawing/2014/main" id="{575729C1-E7DC-4078-AE73-9FC882C9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46005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75" b="1">
                <a:solidFill>
                  <a:srgbClr val="66539B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66539B"/>
                </a:solidFill>
                <a:latin typeface="PingFang SC"/>
                <a:ea typeface="PingFang SC"/>
                <a:cs typeface="PingFang SC"/>
              </a:rPr>
              <a:t>关系中心统一数据服务</a:t>
            </a:r>
          </a:p>
        </p:txBody>
      </p:sp>
      <p:sp>
        <p:nvSpPr>
          <p:cNvPr id="43" name="arch-source-card-1">
            <a:extLst xmlns:a="http://schemas.openxmlformats.org/drawingml/2006/main">
              <a:ext uri="{FF2B5EF4-FFF2-40B4-BE49-F238E27FC236}">
                <a16:creationId xmlns:a16="http://schemas.microsoft.com/office/drawing/2014/main" id="{FE587E7A-5FEF-432E-8108-93A5FAE35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4857750"/>
            <a:ext cx="2412206" cy="4953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D2C6E7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451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66539B"/>
                </a:solidFill>
                <a:latin typeface="PingFang SC"/>
                <a:ea typeface="PingFang SC"/>
                <a:cs typeface="PingFang SC"/>
              </a:rPr>
              <a:t>对象与业务关系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1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业务、应用、服务和资源关系</a:t>
            </a:r>
          </a:p>
        </p:txBody>
      </p:sp>
      <p:sp>
        <p:nvSpPr>
          <p:cNvPr id="44" name="arch-source-card-2">
            <a:extLst xmlns:a="http://schemas.openxmlformats.org/drawingml/2006/main">
              <a:ext uri="{FF2B5EF4-FFF2-40B4-BE49-F238E27FC236}">
                <a16:creationId xmlns:a16="http://schemas.microsoft.com/office/drawing/2014/main" id="{5316B8C7-094E-438E-BB29-FE50AAF0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6231" y="4857750"/>
            <a:ext cx="2412206" cy="4953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D2C6E7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451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66539B"/>
                </a:solidFill>
                <a:latin typeface="PingFang SC"/>
                <a:ea typeface="PingFang SC"/>
                <a:cs typeface="PingFang SC"/>
              </a:rPr>
              <a:t>链路与拓扑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1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上下游路径、层级和版本</a:t>
            </a:r>
          </a:p>
        </p:txBody>
      </p:sp>
      <p:sp>
        <p:nvSpPr>
          <p:cNvPr id="45" name="arch-source-card-3">
            <a:extLst xmlns:a="http://schemas.openxmlformats.org/drawingml/2006/main">
              <a:ext uri="{FF2B5EF4-FFF2-40B4-BE49-F238E27FC236}">
                <a16:creationId xmlns:a16="http://schemas.microsoft.com/office/drawing/2014/main" id="{7A3500AE-DFFA-4F94-B0C2-6A642713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4163" y="4857750"/>
            <a:ext cx="2412206" cy="4953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D2C6E7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451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66539B"/>
                </a:solidFill>
                <a:latin typeface="PingFang SC"/>
                <a:ea typeface="PingFang SC"/>
                <a:cs typeface="PingFang SC"/>
              </a:rPr>
              <a:t>运行状态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1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告警、事件、值班、工单和变更</a:t>
            </a:r>
          </a:p>
        </p:txBody>
      </p:sp>
      <p:sp>
        <p:nvSpPr>
          <p:cNvPr id="46" name="arch-source-card-4">
            <a:extLst xmlns:a="http://schemas.openxmlformats.org/drawingml/2006/main">
              <a:ext uri="{FF2B5EF4-FFF2-40B4-BE49-F238E27FC236}">
                <a16:creationId xmlns:a16="http://schemas.microsoft.com/office/drawing/2014/main" id="{D5F47F6A-0F7F-4059-A189-8C2B0183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2094" y="4857750"/>
            <a:ext cx="2412206" cy="4953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D2C6E7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7759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66539B"/>
                </a:solidFill>
                <a:latin typeface="PingFang SC"/>
                <a:ea typeface="PingFang SC"/>
                <a:cs typeface="PingFang SC"/>
              </a:rPr>
              <a:t>观测与分析说明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1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指标、链路追踪、资产、知识和RCA</a:t>
            </a:r>
          </a:p>
        </p:txBody>
      </p:sp>
      <p:sp>
        <p:nvSpPr>
          <p:cNvPr id="47" name="arch-source-boundary">
            <a:extLst xmlns:a="http://schemas.openxmlformats.org/drawingml/2006/main">
              <a:ext uri="{FF2B5EF4-FFF2-40B4-BE49-F238E27FC236}">
                <a16:creationId xmlns:a16="http://schemas.microsoft.com/office/drawing/2014/main" id="{A1C0B0EF-555D-4A40-9ED1-1B51256BB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381625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88" b="1">
                <a:solidFill>
                  <a:srgbClr val="66539B"/>
                </a:solidFill>
                <a:latin typeface="PingFang SC"/>
                <a:ea typeface="PingFang SC"/>
                <a:cs typeface="PingFang SC"/>
              </a:defRPr>
            </a:pPr>
            <a:r>
              <a:rPr sz="1088" b="1">
                <a:solidFill>
                  <a:srgbClr val="66539B"/>
                </a:solidFill>
                <a:latin typeface="PingFang SC"/>
                <a:ea typeface="PingFang SC"/>
                <a:cs typeface="PingFang SC"/>
              </a:rPr>
              <a:t>展示中心不直连其他专业系统，所有业务数据均由关系中心统一返回。</a:t>
            </a:r>
          </a:p>
        </p:txBody>
      </p:sp>
      <p:sp>
        <p:nvSpPr>
          <p:cNvPr id="48" name="arch-ops-surface">
            <a:extLst xmlns:a="http://schemas.openxmlformats.org/drawingml/2006/main">
              <a:ext uri="{FF2B5EF4-FFF2-40B4-BE49-F238E27FC236}">
                <a16:creationId xmlns:a16="http://schemas.microsoft.com/office/drawing/2014/main" id="{B781D353-AE85-424F-AE71-7DFEE89C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76900"/>
            <a:ext cx="11239500" cy="895350"/>
          </a:xfrm>
          <a:prstGeom xmlns:a="http://schemas.openxmlformats.org/drawingml/2006/main" prst="roundRect">
            <a:avLst>
              <a:gd name="adj" fmla="val 9574"/>
            </a:avLst>
          </a:prstGeom>
          <a:solidFill xmlns:a="http://schemas.openxmlformats.org/drawingml/2006/main">
            <a:srgbClr val="F1F5F8"/>
          </a:solidFill>
          <a:ln xmlns:a="http://schemas.openxmlformats.org/drawingml/2006/main" w="10001">
            <a:solidFill>
              <a:srgbClr val="CAD6DF"/>
            </a:solidFill>
            <a:prstDash val="solid"/>
          </a:ln>
        </p:spPr>
      </p:sp>
      <p:sp>
        <p:nvSpPr>
          <p:cNvPr id="49" name="arch-ops-rail">
            <a:extLst xmlns:a="http://schemas.openxmlformats.org/drawingml/2006/main">
              <a:ext uri="{FF2B5EF4-FFF2-40B4-BE49-F238E27FC236}">
                <a16:creationId xmlns:a16="http://schemas.microsoft.com/office/drawing/2014/main" id="{C3372F9F-0A7F-4338-B64F-D2F0A502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76900"/>
            <a:ext cx="1028700" cy="895350"/>
          </a:xfrm>
          <a:prstGeom xmlns:a="http://schemas.openxmlformats.org/drawingml/2006/main" prst="roundRect">
            <a:avLst>
              <a:gd name="adj" fmla="val 9574"/>
            </a:avLst>
          </a:prstGeom>
          <a:solidFill xmlns:a="http://schemas.openxmlformats.org/drawingml/2006/main">
            <a:srgbClr val="52697D"/>
          </a:solidFill>
          <a:ln xmlns:a="http://schemas.openxmlformats.org/drawingml/2006/main" w="0">
            <a:solidFill>
              <a:srgbClr val="52697D"/>
            </a:solidFill>
            <a:prstDash val="solid"/>
          </a:ln>
        </p:spPr>
      </p:sp>
      <p:sp>
        <p:nvSpPr>
          <p:cNvPr id="50" name="arch-ops-title">
            <a:extLst xmlns:a="http://schemas.openxmlformats.org/drawingml/2006/main">
              <a:ext uri="{FF2B5EF4-FFF2-40B4-BE49-F238E27FC236}">
                <a16:creationId xmlns:a16="http://schemas.microsoft.com/office/drawing/2014/main" id="{3EB17DFD-97F9-41AF-9900-04CAAC200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62625"/>
            <a:ext cx="838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运行保障</a:t>
            </a:r>
          </a:p>
        </p:txBody>
      </p:sp>
      <p:sp>
        <p:nvSpPr>
          <p:cNvPr id="51" name="arch-ops-tag">
            <a:extLst xmlns:a="http://schemas.openxmlformats.org/drawingml/2006/main">
              <a:ext uri="{FF2B5EF4-FFF2-40B4-BE49-F238E27FC236}">
                <a16:creationId xmlns:a16="http://schemas.microsoft.com/office/drawing/2014/main" id="{5C0BB0B6-35CF-460D-A142-89F3A3F8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861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defRPr>
            </a:pPr>
            <a:r>
              <a:rPr sz="938" b="1">
                <a:solidFill>
                  <a:srgbClr val="EFF6FB"/>
                </a:solidFill>
                <a:latin typeface="PingFang SC"/>
                <a:ea typeface="PingFang SC"/>
                <a:cs typeface="PingFang SC"/>
              </a:rPr>
              <a:t>配置・快照・审计</a:t>
            </a:r>
          </a:p>
        </p:txBody>
      </p:sp>
      <p:sp>
        <p:nvSpPr>
          <p:cNvPr id="52" name="arch-ops-card-1">
            <a:extLst xmlns:a="http://schemas.openxmlformats.org/drawingml/2006/main">
              <a:ext uri="{FF2B5EF4-FFF2-40B4-BE49-F238E27FC236}">
                <a16:creationId xmlns:a16="http://schemas.microsoft.com/office/drawing/2014/main" id="{F9696D81-59B1-45F6-8399-CDDE5113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791200"/>
            <a:ext cx="2412206" cy="4953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CAD6DF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451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52697D"/>
                </a:solidFill>
                <a:latin typeface="PingFang SC"/>
                <a:ea typeface="PingFang SC"/>
                <a:cs typeface="PingFang SC"/>
              </a:rPr>
              <a:t>视图配置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1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场景、组件和展示规则</a:t>
            </a:r>
          </a:p>
        </p:txBody>
      </p:sp>
      <p:sp>
        <p:nvSpPr>
          <p:cNvPr id="53" name="arch-ops-card-2">
            <a:extLst xmlns:a="http://schemas.openxmlformats.org/drawingml/2006/main">
              <a:ext uri="{FF2B5EF4-FFF2-40B4-BE49-F238E27FC236}">
                <a16:creationId xmlns:a16="http://schemas.microsoft.com/office/drawing/2014/main" id="{7B16CED2-3115-40B8-A287-275F42045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6231" y="5791200"/>
            <a:ext cx="2412206" cy="4953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CAD6DF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451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52697D"/>
                </a:solidFill>
                <a:latin typeface="PingFang SC"/>
                <a:ea typeface="PingFang SC"/>
                <a:cs typeface="PingFang SC"/>
              </a:rPr>
              <a:t>缓存与快照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1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提升访问速度并支持回放</a:t>
            </a:r>
          </a:p>
        </p:txBody>
      </p:sp>
      <p:sp>
        <p:nvSpPr>
          <p:cNvPr id="54" name="arch-ops-card-3">
            <a:extLst xmlns:a="http://schemas.openxmlformats.org/drawingml/2006/main">
              <a:ext uri="{FF2B5EF4-FFF2-40B4-BE49-F238E27FC236}">
                <a16:creationId xmlns:a16="http://schemas.microsoft.com/office/drawing/2014/main" id="{DF675626-0EC9-4BCA-8915-0C3C700C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4163" y="5791200"/>
            <a:ext cx="2412206" cy="4953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CAD6DF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451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52697D"/>
                </a:solidFill>
                <a:latin typeface="PingFang SC"/>
                <a:ea typeface="PingFang SC"/>
                <a:cs typeface="PingFang SC"/>
              </a:rPr>
              <a:t>权限与审计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1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按角色控制查看和分享</a:t>
            </a:r>
          </a:p>
        </p:txBody>
      </p:sp>
      <p:sp>
        <p:nvSpPr>
          <p:cNvPr id="55" name="arch-ops-card-4">
            <a:extLst xmlns:a="http://schemas.openxmlformats.org/drawingml/2006/main">
              <a:ext uri="{FF2B5EF4-FFF2-40B4-BE49-F238E27FC236}">
                <a16:creationId xmlns:a16="http://schemas.microsoft.com/office/drawing/2014/main" id="{AB3224AB-C5CF-4406-A078-AF9C8A76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2094" y="5791200"/>
            <a:ext cx="2412206" cy="4953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049">
            <a:solidFill>
              <a:srgbClr val="CAD6DF"/>
            </a:solidFill>
            <a:prstDash val="solid"/>
          </a:ln>
        </p:spPr>
        <p:txBody>
          <a:bodyPr xmlns:a="http://schemas.openxmlformats.org/drawingml/2006/main" wrap="square" lIns="76200" tIns="38100" rIns="66675" bIns="38100" anchor="ctr">
            <a:normAutofit fontScale="8451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spcAft>
                <a:spcPts val="1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00" b="1">
                <a:solidFill>
                  <a:srgbClr val="52697D"/>
                </a:solidFill>
                <a:latin typeface="PingFang SC"/>
                <a:ea typeface="PingFang SC"/>
                <a:cs typeface="PingFang SC"/>
              </a:rPr>
              <a:t>可用性保障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410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局部降级、更新时间和异常提示</a:t>
            </a:r>
          </a:p>
        </p:txBody>
      </p:sp>
      <p:sp>
        <p:nvSpPr>
          <p:cNvPr id="56" name="arch-ops-boundary">
            <a:extLst xmlns:a="http://schemas.openxmlformats.org/drawingml/2006/main">
              <a:ext uri="{FF2B5EF4-FFF2-40B4-BE49-F238E27FC236}">
                <a16:creationId xmlns:a16="http://schemas.microsoft.com/office/drawing/2014/main" id="{CD9ABC94-FD45-490D-A850-71ED3042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63436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88" b="1">
                <a:solidFill>
                  <a:srgbClr val="A84C4C"/>
                </a:solidFill>
                <a:latin typeface="PingFang SC"/>
                <a:ea typeface="PingFang SC"/>
                <a:cs typeface="PingFang SC"/>
              </a:defRPr>
            </a:pPr>
            <a:r>
              <a:rPr sz="1088" b="1">
                <a:solidFill>
                  <a:srgbClr val="A84C4C"/>
                </a:solidFill>
                <a:latin typeface="PingFang SC"/>
                <a:ea typeface="PingFang SC"/>
                <a:cs typeface="PingFang SC"/>
              </a:rPr>
              <a:t>仅保存展示配置、临时缓存与快照，不沉淀新的权威业务数据。</a:t>
            </a:r>
          </a:p>
        </p:txBody>
      </p:sp>
    </p:spTree>
    <p:extLst>
      <p:ext uri="{BB962C8B-B14F-4D97-AF65-F5344CB8AC3E}">
        <p14:creationId xmlns:p14="http://schemas.microsoft.com/office/powerpoint/2010/main" val="19703371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title-2">
            <a:extLst xmlns:a="http://schemas.openxmlformats.org/drawingml/2006/main">
              <a:ext uri="{FF2B5EF4-FFF2-40B4-BE49-F238E27FC236}">
                <a16:creationId xmlns:a16="http://schemas.microsoft.com/office/drawing/2014/main" id="{31B7EB76-3061-4E3C-A1CE-18E53F052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1925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01827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01827"/>
                </a:solidFill>
                <a:latin typeface="PingFang SC"/>
                <a:ea typeface="PingFang SC"/>
                <a:cs typeface="PingFang SC"/>
              </a:rPr>
              <a:t>全链路展示中心——业务流程图</a:t>
            </a:r>
          </a:p>
        </p:txBody>
      </p:sp>
      <p:sp>
        <p:nvSpPr>
          <p:cNvPr id="2" name="project-2">
            <a:extLst xmlns:a="http://schemas.openxmlformats.org/drawingml/2006/main">
              <a:ext uri="{FF2B5EF4-FFF2-40B4-BE49-F238E27FC236}">
                <a16:creationId xmlns:a16="http://schemas.microsoft.com/office/drawing/2014/main" id="{511CC5B5-0EE7-47CE-A707-B8E58F61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85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>
                <a:solidFill>
                  <a:srgbClr val="1769B0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1769B0"/>
                </a:solidFill>
                <a:latin typeface="PingFang SC"/>
                <a:ea typeface="PingFang SC"/>
                <a:cs typeface="PingFang SC"/>
              </a:rPr>
              <a:t>浦江项目｜全链路展示 v0.4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2D2A6EB8-C1D2-4D67-8A57-2DD6BD9F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85800"/>
            <a:ext cx="9810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13" b="0">
                <a:solidFill>
                  <a:srgbClr val="607080"/>
                </a:solidFill>
                <a:latin typeface="PingFang SC"/>
                <a:ea typeface="PingFang SC"/>
                <a:cs typeface="PingFang SC"/>
              </a:defRPr>
            </a:pPr>
            <a:r>
              <a:rPr sz="1313" b="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从业务场景选择、关系中心统一取数，到全链路呈现、下钻回放和快照分享</a:t>
            </a:r>
          </a:p>
        </p:txBody>
      </p:sp>
      <p:sp>
        <p:nvSpPr>
          <p:cNvPr id="4" name="page-2">
            <a:extLst xmlns:a="http://schemas.openxmlformats.org/drawingml/2006/main">
              <a:ext uri="{FF2B5EF4-FFF2-40B4-BE49-F238E27FC236}">
                <a16:creationId xmlns:a16="http://schemas.microsoft.com/office/drawing/2014/main" id="{F554FEB5-698D-4453-964F-65B8BD23F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69532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88" b="1">
                <a:solidFill>
                  <a:srgbClr val="607080"/>
                </a:solidFill>
                <a:latin typeface="PingFang SC"/>
                <a:ea typeface="PingFang SC"/>
                <a:cs typeface="PingFang SC"/>
              </a:defRPr>
            </a:pPr>
            <a:r>
              <a:rPr sz="1088" b="1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02 / 03</a:t>
            </a:r>
          </a:p>
        </p:txBody>
      </p:sp>
      <p:sp>
        <p:nvSpPr>
          <p:cNvPr id="5" name="rule-2">
            <a:extLst xmlns:a="http://schemas.openxmlformats.org/drawingml/2006/main">
              <a:ext uri="{FF2B5EF4-FFF2-40B4-BE49-F238E27FC236}">
                <a16:creationId xmlns:a16="http://schemas.microsoft.com/office/drawing/2014/main" id="{4F98F454-8BAD-4030-8CFC-A48721A8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001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0E8"/>
          </a:solidFill>
          <a:ln xmlns:a="http://schemas.openxmlformats.org/drawingml/2006/main" w="0">
            <a:solidFill>
              <a:srgbClr val="D7E0E8"/>
            </a:solidFill>
            <a:prstDash val="solid"/>
          </a:ln>
        </p:spPr>
      </p:sp>
      <p:sp>
        <p:nvSpPr>
          <p:cNvPr id="6" name="accent-2">
            <a:extLst xmlns:a="http://schemas.openxmlformats.org/drawingml/2006/main">
              <a:ext uri="{FF2B5EF4-FFF2-40B4-BE49-F238E27FC236}">
                <a16:creationId xmlns:a16="http://schemas.microsoft.com/office/drawing/2014/main" id="{2DBC50EA-5D5F-4ADC-ABF5-F8AB39E1D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00125"/>
            <a:ext cx="2238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B0"/>
          </a:solidFill>
          <a:ln xmlns:a="http://schemas.openxmlformats.org/drawingml/2006/main" w="0">
            <a:solidFill>
              <a:srgbClr val="1769B0"/>
            </a:solidFill>
            <a:prstDash val="solid"/>
          </a:ln>
        </p:spPr>
      </p:sp>
      <p:sp>
        <p:nvSpPr>
          <p:cNvPr id="7" name="bf-frame">
            <a:extLst xmlns:a="http://schemas.openxmlformats.org/drawingml/2006/main">
              <a:ext uri="{FF2B5EF4-FFF2-40B4-BE49-F238E27FC236}">
                <a16:creationId xmlns:a16="http://schemas.microsoft.com/office/drawing/2014/main" id="{10179FD6-1EB8-4832-979E-2AC7DBC5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81100"/>
            <a:ext cx="11144250" cy="5314950"/>
          </a:xfrm>
          <a:prstGeom xmlns:a="http://schemas.openxmlformats.org/drawingml/2006/main" prst="roundRect">
            <a:avLst>
              <a:gd name="adj" fmla="val 1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478">
            <a:solidFill>
              <a:srgbClr val="B8D0E8"/>
            </a:solidFill>
            <a:prstDash val="solid"/>
          </a:ln>
        </p:spPr>
      </p:sp>
      <p:sp>
        <p:nvSpPr>
          <p:cNvPr id="8" name="bf-banner">
            <a:extLst xmlns:a="http://schemas.openxmlformats.org/drawingml/2006/main">
              <a:ext uri="{FF2B5EF4-FFF2-40B4-BE49-F238E27FC236}">
                <a16:creationId xmlns:a16="http://schemas.microsoft.com/office/drawing/2014/main" id="{8A3F6886-9F53-4B8B-911D-F5B4D6221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81100"/>
            <a:ext cx="11144250" cy="419100"/>
          </a:xfrm>
          <a:prstGeom xmlns:a="http://schemas.openxmlformats.org/drawingml/2006/main" prst="roundRect">
            <a:avLst>
              <a:gd name="adj" fmla="val 22727"/>
            </a:avLst>
          </a:prstGeom>
          <a:solidFill xmlns:a="http://schemas.openxmlformats.org/drawingml/2006/main">
            <a:srgbClr val="1E5688"/>
          </a:solidFill>
          <a:ln xmlns:a="http://schemas.openxmlformats.org/drawingml/2006/main" w="0">
            <a:solidFill>
              <a:srgbClr val="1E5688"/>
            </a:solidFill>
            <a:prstDash val="solid"/>
          </a:ln>
        </p:spPr>
      </p:sp>
      <p:sp>
        <p:nvSpPr>
          <p:cNvPr id="9" name="bf-banner-text">
            <a:extLst xmlns:a="http://schemas.openxmlformats.org/drawingml/2006/main">
              <a:ext uri="{FF2B5EF4-FFF2-40B4-BE49-F238E27FC236}">
                <a16:creationId xmlns:a16="http://schemas.microsoft.com/office/drawing/2014/main" id="{350E9BC5-C505-4F38-944F-4552C1C3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209675"/>
            <a:ext cx="10801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38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38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场景选择  →  统一取数  →  组织视图  →  下钻回放  →  快照分享</a:t>
            </a:r>
          </a:p>
        </p:txBody>
      </p:sp>
      <p:sp>
        <p:nvSpPr>
          <p:cNvPr id="10" name="bf-lane-1-head">
            <a:extLst xmlns:a="http://schemas.openxmlformats.org/drawingml/2006/main">
              <a:ext uri="{FF2B5EF4-FFF2-40B4-BE49-F238E27FC236}">
                <a16:creationId xmlns:a16="http://schemas.microsoft.com/office/drawing/2014/main" id="{1B0B02AD-FB32-44E7-BB24-622F3C17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00200"/>
            <a:ext cx="2228850" cy="466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AF8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11" name="bf-lane-1-body">
            <a:extLst xmlns:a="http://schemas.openxmlformats.org/drawingml/2006/main">
              <a:ext uri="{FF2B5EF4-FFF2-40B4-BE49-F238E27FC236}">
                <a16:creationId xmlns:a16="http://schemas.microsoft.com/office/drawing/2014/main" id="{5CFB8E6B-CE6B-4356-AB1C-9DB861F7D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66925"/>
            <a:ext cx="2228850" cy="442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AFE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12" name="bf-lane-1-title">
            <a:extLst xmlns:a="http://schemas.openxmlformats.org/drawingml/2006/main">
              <a:ext uri="{FF2B5EF4-FFF2-40B4-BE49-F238E27FC236}">
                <a16:creationId xmlns:a16="http://schemas.microsoft.com/office/drawing/2014/main" id="{64078148-02B8-4FDA-BB51-0581007B3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38300"/>
            <a:ext cx="2095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rPr>
              <a:t>业务使用方</a:t>
            </a:r>
          </a:p>
        </p:txBody>
      </p:sp>
      <p:sp>
        <p:nvSpPr>
          <p:cNvPr id="13" name="bf-lane-2-head">
            <a:extLst xmlns:a="http://schemas.openxmlformats.org/drawingml/2006/main">
              <a:ext uri="{FF2B5EF4-FFF2-40B4-BE49-F238E27FC236}">
                <a16:creationId xmlns:a16="http://schemas.microsoft.com/office/drawing/2014/main" id="{81DF7662-69AA-4A80-A030-C73496BD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1600200"/>
            <a:ext cx="2228850" cy="466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2DE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14" name="bf-lane-2-body">
            <a:extLst xmlns:a="http://schemas.openxmlformats.org/drawingml/2006/main">
              <a:ext uri="{FF2B5EF4-FFF2-40B4-BE49-F238E27FC236}">
                <a16:creationId xmlns:a16="http://schemas.microsoft.com/office/drawing/2014/main" id="{85414217-58AC-4972-B127-E66A69C71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066925"/>
            <a:ext cx="2228850" cy="442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6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15" name="bf-lane-2-title">
            <a:extLst xmlns:a="http://schemas.openxmlformats.org/drawingml/2006/main">
              <a:ext uri="{FF2B5EF4-FFF2-40B4-BE49-F238E27FC236}">
                <a16:creationId xmlns:a16="http://schemas.microsoft.com/office/drawing/2014/main" id="{15FA70D3-2AF7-4AEE-90C4-27E5659B0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1638300"/>
            <a:ext cx="2095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rPr>
              <a:t>全链路展示中心</a:t>
            </a:r>
          </a:p>
        </p:txBody>
      </p:sp>
      <p:sp>
        <p:nvSpPr>
          <p:cNvPr id="16" name="bf-lane-3-head">
            <a:extLst xmlns:a="http://schemas.openxmlformats.org/drawingml/2006/main">
              <a:ext uri="{FF2B5EF4-FFF2-40B4-BE49-F238E27FC236}">
                <a16:creationId xmlns:a16="http://schemas.microsoft.com/office/drawing/2014/main" id="{5DA13682-9A3B-4255-A709-07D681D37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1600200"/>
            <a:ext cx="2228850" cy="466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0F4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17" name="bf-lane-3-body">
            <a:extLst xmlns:a="http://schemas.openxmlformats.org/drawingml/2006/main">
              <a:ext uri="{FF2B5EF4-FFF2-40B4-BE49-F238E27FC236}">
                <a16:creationId xmlns:a16="http://schemas.microsoft.com/office/drawing/2014/main" id="{D9079F95-0973-42C4-9125-11176E12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2066925"/>
            <a:ext cx="2228850" cy="442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8FE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18" name="bf-lane-3-title">
            <a:extLst xmlns:a="http://schemas.openxmlformats.org/drawingml/2006/main">
              <a:ext uri="{FF2B5EF4-FFF2-40B4-BE49-F238E27FC236}">
                <a16:creationId xmlns:a16="http://schemas.microsoft.com/office/drawing/2014/main" id="{5DEC2102-82A5-4C59-B1A5-C88F0E76D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638300"/>
            <a:ext cx="2095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rPr>
              <a:t>关系中心｜对象链路</a:t>
            </a:r>
          </a:p>
        </p:txBody>
      </p:sp>
      <p:sp>
        <p:nvSpPr>
          <p:cNvPr id="19" name="bf-lane-4-head">
            <a:extLst xmlns:a="http://schemas.openxmlformats.org/drawingml/2006/main">
              <a:ext uri="{FF2B5EF4-FFF2-40B4-BE49-F238E27FC236}">
                <a16:creationId xmlns:a16="http://schemas.microsoft.com/office/drawing/2014/main" id="{C05F6393-A559-42F6-BA57-B33A6BDEB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600200"/>
            <a:ext cx="2228850" cy="466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F4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20" name="bf-lane-4-body">
            <a:extLst xmlns:a="http://schemas.openxmlformats.org/drawingml/2006/main">
              <a:ext uri="{FF2B5EF4-FFF2-40B4-BE49-F238E27FC236}">
                <a16:creationId xmlns:a16="http://schemas.microsoft.com/office/drawing/2014/main" id="{9DE0C00B-4811-49E3-BAE5-9EA4FAA6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066925"/>
            <a:ext cx="2228850" cy="442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CFD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21" name="bf-lane-4-title">
            <a:extLst xmlns:a="http://schemas.openxmlformats.org/drawingml/2006/main">
              <a:ext uri="{FF2B5EF4-FFF2-40B4-BE49-F238E27FC236}">
                <a16:creationId xmlns:a16="http://schemas.microsoft.com/office/drawing/2014/main" id="{80554D3F-D8FC-4085-9A4E-24C12D55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1638300"/>
            <a:ext cx="2095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rPr>
              <a:t>关系中心｜运行状态</a:t>
            </a:r>
          </a:p>
        </p:txBody>
      </p:sp>
      <p:sp>
        <p:nvSpPr>
          <p:cNvPr id="22" name="bf-lane-5-head">
            <a:extLst xmlns:a="http://schemas.openxmlformats.org/drawingml/2006/main">
              <a:ext uri="{FF2B5EF4-FFF2-40B4-BE49-F238E27FC236}">
                <a16:creationId xmlns:a16="http://schemas.microsoft.com/office/drawing/2014/main" id="{74FF6DBF-51FF-490F-96A3-4B203BB4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75" y="1600200"/>
            <a:ext cx="2228850" cy="466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F1E5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23" name="bf-lane-5-body">
            <a:extLst xmlns:a="http://schemas.openxmlformats.org/drawingml/2006/main">
              <a:ext uri="{FF2B5EF4-FFF2-40B4-BE49-F238E27FC236}">
                <a16:creationId xmlns:a16="http://schemas.microsoft.com/office/drawing/2014/main" id="{AC01A986-DFB5-4F10-8F46-B103B304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75" y="2066925"/>
            <a:ext cx="2228850" cy="442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CF8"/>
          </a:solidFill>
          <a:ln xmlns:a="http://schemas.openxmlformats.org/drawingml/2006/main" w="7144">
            <a:solidFill>
              <a:srgbClr val="B8D0E8"/>
            </a:solidFill>
            <a:prstDash val="solid"/>
          </a:ln>
        </p:spPr>
      </p:sp>
      <p:sp>
        <p:nvSpPr>
          <p:cNvPr id="24" name="bf-lane-5-title">
            <a:extLst xmlns:a="http://schemas.openxmlformats.org/drawingml/2006/main">
              <a:ext uri="{FF2B5EF4-FFF2-40B4-BE49-F238E27FC236}">
                <a16:creationId xmlns:a16="http://schemas.microsoft.com/office/drawing/2014/main" id="{4462E11A-497A-4A75-BF08-E289DB27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38300"/>
            <a:ext cx="2095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111827"/>
                </a:solidFill>
                <a:latin typeface="PingFang SC"/>
                <a:ea typeface="PingFang SC"/>
                <a:cs typeface="PingFang SC"/>
              </a:rPr>
              <a:t>关系中心｜观测分析</a:t>
            </a:r>
          </a:p>
        </p:txBody>
      </p:sp>
      <p:sp>
        <p:nvSpPr>
          <p:cNvPr id="25" name="bf-a-u1">
            <a:extLst xmlns:a="http://schemas.openxmlformats.org/drawingml/2006/main">
              <a:ext uri="{FF2B5EF4-FFF2-40B4-BE49-F238E27FC236}">
                <a16:creationId xmlns:a16="http://schemas.microsoft.com/office/drawing/2014/main" id="{E878A265-7203-4104-B79B-2B67E2A6F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324100"/>
            <a:ext cx="1695450" cy="533400"/>
          </a:xfrm>
          <a:prstGeom xmlns:a="http://schemas.openxmlformats.org/drawingml/2006/main" prst="roundRect">
            <a:avLst>
              <a:gd name="adj" fmla="val 1428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6" name="bf-a-d1">
            <a:extLst xmlns:a="http://schemas.openxmlformats.org/drawingml/2006/main">
              <a:ext uri="{FF2B5EF4-FFF2-40B4-BE49-F238E27FC236}">
                <a16:creationId xmlns:a16="http://schemas.microsoft.com/office/drawing/2014/main" id="{C656CBC5-0ED1-4E07-BB56-2CC119AB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2324100"/>
            <a:ext cx="1695450" cy="533400"/>
          </a:xfrm>
          <a:prstGeom xmlns:a="http://schemas.openxmlformats.org/drawingml/2006/main" prst="roundRect">
            <a:avLst>
              <a:gd name="adj" fmla="val 1428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7" name="bf-a-d2">
            <a:extLst xmlns:a="http://schemas.openxmlformats.org/drawingml/2006/main">
              <a:ext uri="{FF2B5EF4-FFF2-40B4-BE49-F238E27FC236}">
                <a16:creationId xmlns:a16="http://schemas.microsoft.com/office/drawing/2014/main" id="{3AC129B3-538A-43B6-9A7F-E4FB095DB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3095625"/>
            <a:ext cx="1695450" cy="552450"/>
          </a:xfrm>
          <a:prstGeom xmlns:a="http://schemas.openxmlformats.org/drawingml/2006/main" prst="roundRect">
            <a:avLst>
              <a:gd name="adj" fmla="val 1379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8" name="bf-a-s1">
            <a:extLst xmlns:a="http://schemas.openxmlformats.org/drawingml/2006/main">
              <a:ext uri="{FF2B5EF4-FFF2-40B4-BE49-F238E27FC236}">
                <a16:creationId xmlns:a16="http://schemas.microsoft.com/office/drawing/2014/main" id="{31D35B6A-F6AF-4EAA-AB93-EF02481B1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333750"/>
            <a:ext cx="1695450" cy="552450"/>
          </a:xfrm>
          <a:prstGeom xmlns:a="http://schemas.openxmlformats.org/drawingml/2006/main" prst="roundRect">
            <a:avLst>
              <a:gd name="adj" fmla="val 1379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9" name="bf-a-s2">
            <a:extLst xmlns:a="http://schemas.openxmlformats.org/drawingml/2006/main">
              <a:ext uri="{FF2B5EF4-FFF2-40B4-BE49-F238E27FC236}">
                <a16:creationId xmlns:a16="http://schemas.microsoft.com/office/drawing/2014/main" id="{9C97597E-1262-4C71-AFBE-7B325E1D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3571875"/>
            <a:ext cx="1695450" cy="552450"/>
          </a:xfrm>
          <a:prstGeom xmlns:a="http://schemas.openxmlformats.org/drawingml/2006/main" prst="roundRect">
            <a:avLst>
              <a:gd name="adj" fmla="val 1379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0" name="bf-a-s3">
            <a:extLst xmlns:a="http://schemas.openxmlformats.org/drawingml/2006/main">
              <a:ext uri="{FF2B5EF4-FFF2-40B4-BE49-F238E27FC236}">
                <a16:creationId xmlns:a16="http://schemas.microsoft.com/office/drawing/2014/main" id="{04633A8E-FE63-4BAF-91C5-D542A56B2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975" y="3810000"/>
            <a:ext cx="1695450" cy="552450"/>
          </a:xfrm>
          <a:prstGeom xmlns:a="http://schemas.openxmlformats.org/drawingml/2006/main" prst="roundRect">
            <a:avLst>
              <a:gd name="adj" fmla="val 1379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1" name="bf-a-d3">
            <a:extLst xmlns:a="http://schemas.openxmlformats.org/drawingml/2006/main">
              <a:ext uri="{FF2B5EF4-FFF2-40B4-BE49-F238E27FC236}">
                <a16:creationId xmlns:a16="http://schemas.microsoft.com/office/drawing/2014/main" id="{0E115304-6DF3-4153-9DCD-643DB549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4305300"/>
            <a:ext cx="1695450" cy="590550"/>
          </a:xfrm>
          <a:prstGeom xmlns:a="http://schemas.openxmlformats.org/drawingml/2006/main" prst="roundRect">
            <a:avLst>
              <a:gd name="adj" fmla="val 1290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2" name="bf-a-k">
            <a:extLst xmlns:a="http://schemas.openxmlformats.org/drawingml/2006/main">
              <a:ext uri="{FF2B5EF4-FFF2-40B4-BE49-F238E27FC236}">
                <a16:creationId xmlns:a16="http://schemas.microsoft.com/office/drawing/2014/main" id="{BFCD8A24-3BC2-4DDE-9942-2384E5B6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5048250"/>
            <a:ext cx="1428750" cy="647700"/>
          </a:xfrm>
          <a:prstGeom xmlns:a="http://schemas.openxmlformats.org/drawingml/2006/main" prst="diamond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3" name="bf-a-n">
            <a:extLst xmlns:a="http://schemas.openxmlformats.org/drawingml/2006/main">
              <a:ext uri="{FF2B5EF4-FFF2-40B4-BE49-F238E27FC236}">
                <a16:creationId xmlns:a16="http://schemas.microsoft.com/office/drawing/2014/main" id="{6BE3BB38-D050-430C-AD06-74A802CA4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95875"/>
            <a:ext cx="1695450" cy="552450"/>
          </a:xfrm>
          <a:prstGeom xmlns:a="http://schemas.openxmlformats.org/drawingml/2006/main" prst="roundRect">
            <a:avLst>
              <a:gd name="adj" fmla="val 1379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4" name="bf-a-d4">
            <a:extLst xmlns:a="http://schemas.openxmlformats.org/drawingml/2006/main">
              <a:ext uri="{FF2B5EF4-FFF2-40B4-BE49-F238E27FC236}">
                <a16:creationId xmlns:a16="http://schemas.microsoft.com/office/drawing/2014/main" id="{034C3416-BCEC-4FC0-BDB8-F34DA37B4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5867400"/>
            <a:ext cx="1695450" cy="476250"/>
          </a:xfrm>
          <a:prstGeom xmlns:a="http://schemas.openxmlformats.org/drawingml/2006/main" prst="roundRect">
            <a:avLst>
              <a:gd name="adj" fmla="val 16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5" name="bf-a-u2">
            <a:extLst xmlns:a="http://schemas.openxmlformats.org/drawingml/2006/main">
              <a:ext uri="{FF2B5EF4-FFF2-40B4-BE49-F238E27FC236}">
                <a16:creationId xmlns:a16="http://schemas.microsoft.com/office/drawing/2014/main" id="{43CA4D6B-225D-4C7D-AFC3-F946E512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810250"/>
            <a:ext cx="1695450" cy="552450"/>
          </a:xfrm>
          <a:prstGeom xmlns:a="http://schemas.openxmlformats.org/drawingml/2006/main" prst="roundRect">
            <a:avLst>
              <a:gd name="adj" fmla="val 1379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01" name=""/>
          <p:cNvCxnSpPr>
            <a:stCxn xmlns:a="http://schemas.openxmlformats.org/drawingml/2006/main" id="25" idx="3"/>
            <a:endCxn xmlns:a="http://schemas.openxmlformats.org/drawingml/2006/main" id="26" idx="1"/>
          </p:cNvCxnSpPr>
          <p:nvPr/>
        </p:nvCxnSpPr>
        <p:spPr>
          <a:xfrm xmlns:a="http://schemas.openxmlformats.org/drawingml/2006/main">
            <a:off x="2486025" y="2590800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02" name=""/>
          <p:cNvCxnSpPr>
            <a:stCxn xmlns:a="http://schemas.openxmlformats.org/drawingml/2006/main" id="26" idx="2"/>
            <a:endCxn xmlns:a="http://schemas.openxmlformats.org/drawingml/2006/main" id="27" idx="0"/>
          </p:cNvCxnSpPr>
          <p:nvPr/>
        </p:nvCxnSpPr>
        <p:spPr>
          <a:xfrm xmlns:a="http://schemas.openxmlformats.org/drawingml/2006/main">
            <a:off x="3867150" y="2857500"/>
            <a:ext cx="0" cy="23812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03" name=""/>
          <p:cNvCxnSpPr>
            <a:stCxn xmlns:a="http://schemas.openxmlformats.org/drawingml/2006/main" id="27" idx="3"/>
            <a:endCxn xmlns:a="http://schemas.openxmlformats.org/drawingml/2006/main" id="28" idx="1"/>
          </p:cNvCxnSpPr>
          <p:nvPr/>
        </p:nvCxnSpPr>
        <p:spPr>
          <a:xfrm xmlns:a="http://schemas.openxmlformats.org/drawingml/2006/main">
            <a:off x="4714875" y="3371850"/>
            <a:ext cx="533400" cy="23812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04" name=""/>
          <p:cNvCxnSpPr>
            <a:stCxn xmlns:a="http://schemas.openxmlformats.org/drawingml/2006/main" id="27" idx="3"/>
            <a:endCxn xmlns:a="http://schemas.openxmlformats.org/drawingml/2006/main" id="29" idx="1"/>
          </p:cNvCxnSpPr>
          <p:nvPr/>
        </p:nvCxnSpPr>
        <p:spPr>
          <a:xfrm xmlns:a="http://schemas.openxmlformats.org/drawingml/2006/main">
            <a:off x="4714875" y="3371850"/>
            <a:ext cx="2762250" cy="4762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05" name=""/>
          <p:cNvCxnSpPr>
            <a:stCxn xmlns:a="http://schemas.openxmlformats.org/drawingml/2006/main" id="27" idx="3"/>
            <a:endCxn xmlns:a="http://schemas.openxmlformats.org/drawingml/2006/main" id="30" idx="1"/>
          </p:cNvCxnSpPr>
          <p:nvPr/>
        </p:nvCxnSpPr>
        <p:spPr>
          <a:xfrm xmlns:a="http://schemas.openxmlformats.org/drawingml/2006/main">
            <a:off x="4714875" y="3371850"/>
            <a:ext cx="4991100" cy="7143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06" name=""/>
          <p:cNvCxnSpPr>
            <a:stCxn xmlns:a="http://schemas.openxmlformats.org/drawingml/2006/main" id="28" idx="1"/>
            <a:endCxn xmlns:a="http://schemas.openxmlformats.org/drawingml/2006/main" id="31" idx="3"/>
          </p:cNvCxnSpPr>
          <p:nvPr/>
        </p:nvCxnSpPr>
        <p:spPr>
          <a:xfrm xmlns:a="http://schemas.openxmlformats.org/drawingml/2006/main" flipH="1">
            <a:off x="4714875" y="3609975"/>
            <a:ext cx="533400" cy="9906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07" name=""/>
          <p:cNvCxnSpPr>
            <a:stCxn xmlns:a="http://schemas.openxmlformats.org/drawingml/2006/main" id="29" idx="1"/>
            <a:endCxn xmlns:a="http://schemas.openxmlformats.org/drawingml/2006/main" id="31" idx="3"/>
          </p:cNvCxnSpPr>
          <p:nvPr/>
        </p:nvCxnSpPr>
        <p:spPr>
          <a:xfrm xmlns:a="http://schemas.openxmlformats.org/drawingml/2006/main" flipH="1">
            <a:off x="4714875" y="3848100"/>
            <a:ext cx="2762250" cy="7524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08" name=""/>
          <p:cNvCxnSpPr>
            <a:stCxn xmlns:a="http://schemas.openxmlformats.org/drawingml/2006/main" id="30" idx="1"/>
            <a:endCxn xmlns:a="http://schemas.openxmlformats.org/drawingml/2006/main" id="31" idx="3"/>
          </p:cNvCxnSpPr>
          <p:nvPr/>
        </p:nvCxnSpPr>
        <p:spPr>
          <a:xfrm xmlns:a="http://schemas.openxmlformats.org/drawingml/2006/main" flipH="1">
            <a:off x="4714875" y="4086225"/>
            <a:ext cx="4991100" cy="5143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09" name=""/>
          <p:cNvCxnSpPr>
            <a:stCxn xmlns:a="http://schemas.openxmlformats.org/drawingml/2006/main" id="31" idx="2"/>
            <a:endCxn xmlns:a="http://schemas.openxmlformats.org/drawingml/2006/main" id="32" idx="0"/>
          </p:cNvCxnSpPr>
          <p:nvPr/>
        </p:nvCxnSpPr>
        <p:spPr>
          <a:xfrm xmlns:a="http://schemas.openxmlformats.org/drawingml/2006/main">
            <a:off x="3867150" y="4895850"/>
            <a:ext cx="0" cy="15240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10" name=""/>
          <p:cNvCxnSpPr>
            <a:stCxn xmlns:a="http://schemas.openxmlformats.org/drawingml/2006/main" id="32" idx="1"/>
            <a:endCxn xmlns:a="http://schemas.openxmlformats.org/drawingml/2006/main" id="33" idx="3"/>
          </p:cNvCxnSpPr>
          <p:nvPr/>
        </p:nvCxnSpPr>
        <p:spPr>
          <a:xfrm xmlns:a="http://schemas.openxmlformats.org/drawingml/2006/main" flipH="1">
            <a:off x="2486025" y="5372100"/>
            <a:ext cx="66675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11" name=""/>
          <p:cNvCxnSpPr>
            <a:stCxn xmlns:a="http://schemas.openxmlformats.org/drawingml/2006/main" id="33" idx="0"/>
            <a:endCxn xmlns:a="http://schemas.openxmlformats.org/drawingml/2006/main" id="27" idx="1"/>
          </p:cNvCxnSpPr>
          <p:nvPr/>
        </p:nvCxnSpPr>
        <p:spPr>
          <a:xfrm xmlns:a="http://schemas.openxmlformats.org/drawingml/2006/main" flipV="1">
            <a:off x="1638300" y="3371850"/>
            <a:ext cx="1381125" cy="1724025"/>
          </a:xfrm>
          <a:prstGeom xmlns:a="http://schemas.openxmlformats.org/drawingml/2006/main" prst="bentConnector3">
            <a:avLst>
              <a:gd name="adj1" fmla="val 0"/>
            </a:avLst>
          </a:prstGeom>
          <a:ln xmlns:a="http://schemas.openxmlformats.org/drawingml/2006/main" w="17145">
            <a:solidFill>
              <a:srgbClr val="A84C4C"/>
            </a:solidFill>
            <a:prstDash val="dash"/>
            <a:tailEnd type="triangle" w="sm" len="sm"/>
          </a:ln>
        </p:spPr>
      </p:cxnSp>
      <p:cxnSp>
        <p:nvCxnSpPr>
          <p:cNvPr id="112" name=""/>
          <p:cNvCxnSpPr>
            <a:stCxn xmlns:a="http://schemas.openxmlformats.org/drawingml/2006/main" id="32" idx="2"/>
            <a:endCxn xmlns:a="http://schemas.openxmlformats.org/drawingml/2006/main" id="34" idx="0"/>
          </p:cNvCxnSpPr>
          <p:nvPr/>
        </p:nvCxnSpPr>
        <p:spPr>
          <a:xfrm xmlns:a="http://schemas.openxmlformats.org/drawingml/2006/main">
            <a:off x="3867150" y="5695950"/>
            <a:ext cx="0" cy="17145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cxnSp>
        <p:nvCxnSpPr>
          <p:cNvPr id="113" name=""/>
          <p:cNvCxnSpPr>
            <a:stCxn xmlns:a="http://schemas.openxmlformats.org/drawingml/2006/main" id="34" idx="1"/>
            <a:endCxn xmlns:a="http://schemas.openxmlformats.org/drawingml/2006/main" id="35" idx="3"/>
          </p:cNvCxnSpPr>
          <p:nvPr/>
        </p:nvCxnSpPr>
        <p:spPr>
          <a:xfrm xmlns:a="http://schemas.openxmlformats.org/drawingml/2006/main" flipH="1" flipV="1">
            <a:off x="2486025" y="6086475"/>
            <a:ext cx="533400" cy="1905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49" name="bf-parallel">
            <a:extLst xmlns:a="http://schemas.openxmlformats.org/drawingml/2006/main">
              <a:ext uri="{FF2B5EF4-FFF2-40B4-BE49-F238E27FC236}">
                <a16:creationId xmlns:a16="http://schemas.microsoft.com/office/drawing/2014/main" id="{CA336B45-04AB-4CC1-936D-F1D3241E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105150"/>
            <a:ext cx="12001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9191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88" b="1">
                <a:solidFill>
                  <a:srgbClr val="1E5688"/>
                </a:solidFill>
                <a:latin typeface="PingFang SC"/>
                <a:ea typeface="PingFang SC"/>
                <a:cs typeface="PingFang SC"/>
              </a:defRPr>
            </a:pPr>
            <a:r>
              <a:rPr sz="1088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关系中心统一返回</a:t>
            </a:r>
          </a:p>
        </p:txBody>
      </p:sp>
      <p:sp>
        <p:nvSpPr>
          <p:cNvPr id="50" name="bf-no">
            <a:extLst xmlns:a="http://schemas.openxmlformats.org/drawingml/2006/main">
              <a:ext uri="{FF2B5EF4-FFF2-40B4-BE49-F238E27FC236}">
                <a16:creationId xmlns:a16="http://schemas.microsoft.com/office/drawing/2014/main" id="{C31ED49F-4E88-4359-B37C-68787FC2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5238750"/>
            <a:ext cx="3238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8042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88" b="1">
                <a:solidFill>
                  <a:srgbClr val="A84C4C"/>
                </a:solidFill>
                <a:latin typeface="PingFang SC"/>
                <a:ea typeface="PingFang SC"/>
                <a:cs typeface="PingFang SC"/>
              </a:defRPr>
            </a:pPr>
            <a:r>
              <a:rPr sz="1088" b="1">
                <a:solidFill>
                  <a:srgbClr val="A84C4C"/>
                </a:solidFill>
                <a:latin typeface="PingFang SC"/>
                <a:ea typeface="PingFang SC"/>
                <a:cs typeface="PingFang SC"/>
              </a:rPr>
              <a:t>否</a:t>
            </a:r>
          </a:p>
        </p:txBody>
      </p:sp>
      <p:sp>
        <p:nvSpPr>
          <p:cNvPr id="51" name="bf-yes">
            <a:extLst xmlns:a="http://schemas.openxmlformats.org/drawingml/2006/main">
              <a:ext uri="{FF2B5EF4-FFF2-40B4-BE49-F238E27FC236}">
                <a16:creationId xmlns:a16="http://schemas.microsoft.com/office/drawing/2014/main" id="{2EF8637E-0B5D-4587-8D49-CDE47EE8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5715000"/>
            <a:ext cx="3238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8042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88" b="1">
                <a:solidFill>
                  <a:srgbClr val="1E5688"/>
                </a:solidFill>
                <a:latin typeface="PingFang SC"/>
                <a:ea typeface="PingFang SC"/>
                <a:cs typeface="PingFang SC"/>
              </a:defRPr>
            </a:pPr>
            <a:r>
              <a:rPr sz="1088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是</a:t>
            </a:r>
          </a:p>
        </p:txBody>
      </p:sp>
      <p:sp>
        <p:nvSpPr>
          <p:cNvPr id="52" name="bf-feedback">
            <a:extLst xmlns:a="http://schemas.openxmlformats.org/drawingml/2006/main">
              <a:ext uri="{FF2B5EF4-FFF2-40B4-BE49-F238E27FC236}">
                <a16:creationId xmlns:a16="http://schemas.microsoft.com/office/drawing/2014/main" id="{EE0C2026-7972-43FD-9E14-DEA55918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800475"/>
            <a:ext cx="1571625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668">
            <a:solidFill>
              <a:srgbClr val="E4BABA"/>
            </a:solidFill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9448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13" b="1">
                <a:solidFill>
                  <a:srgbClr val="A84C4C"/>
                </a:solidFill>
                <a:latin typeface="PingFang SC"/>
                <a:ea typeface="PingFang SC"/>
                <a:cs typeface="PingFang SC"/>
              </a:defRPr>
            </a:pPr>
            <a:r>
              <a:rPr sz="1013" b="1">
                <a:solidFill>
                  <a:srgbClr val="A84C4C"/>
                </a:solidFill>
                <a:latin typeface="PingFang SC"/>
                <a:ea typeface="PingFang SC"/>
                <a:cs typeface="PingFang SC"/>
              </a:rPr>
              <a:t>调整范围并重新取数</a:t>
            </a:r>
          </a:p>
        </p:txBody>
      </p:sp>
      <p:sp>
        <p:nvSpPr>
          <p:cNvPr id="53" name="bf-u1">
            <a:extLst xmlns:a="http://schemas.openxmlformats.org/drawingml/2006/main">
              <a:ext uri="{FF2B5EF4-FFF2-40B4-BE49-F238E27FC236}">
                <a16:creationId xmlns:a16="http://schemas.microsoft.com/office/drawing/2014/main" id="{3DDC7C66-9DCB-403C-B18A-CC7920E0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324100"/>
            <a:ext cx="1695450" cy="533400"/>
          </a:xfrm>
          <a:prstGeom xmlns:a="http://schemas.openxmlformats.org/drawingml/2006/main" prst="roundRect">
            <a:avLst>
              <a:gd name="adj" fmla="val 16071"/>
            </a:avLst>
          </a:prstGeom>
          <a:solidFill xmlns:a="http://schemas.openxmlformats.org/drawingml/2006/main">
            <a:srgbClr val="E6F1FA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100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选择业务场景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值守、研判、复盘、驾驶舱和时间范围</a:t>
            </a:r>
          </a:p>
        </p:txBody>
      </p:sp>
      <p:sp>
        <p:nvSpPr>
          <p:cNvPr id="54" name="bf-d1">
            <a:extLst xmlns:a="http://schemas.openxmlformats.org/drawingml/2006/main">
              <a:ext uri="{FF2B5EF4-FFF2-40B4-BE49-F238E27FC236}">
                <a16:creationId xmlns:a16="http://schemas.microsoft.com/office/drawing/2014/main" id="{7D5D3B7E-07AF-4068-B7D7-E0084A328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2324100"/>
            <a:ext cx="1695450" cy="533400"/>
          </a:xfrm>
          <a:prstGeom xmlns:a="http://schemas.openxmlformats.org/drawingml/2006/main" prst="roundRect">
            <a:avLst>
              <a:gd name="adj" fmla="val 16071"/>
            </a:avLst>
          </a:prstGeom>
          <a:solidFill xmlns:a="http://schemas.openxmlformats.org/drawingml/2006/main">
            <a:srgbClr val="FCE9E5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100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加载视图与权限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根据角色加载页面、范围和展示规则</a:t>
            </a:r>
          </a:p>
        </p:txBody>
      </p:sp>
      <p:sp>
        <p:nvSpPr>
          <p:cNvPr id="55" name="bf-d2">
            <a:extLst xmlns:a="http://schemas.openxmlformats.org/drawingml/2006/main">
              <a:ext uri="{FF2B5EF4-FFF2-40B4-BE49-F238E27FC236}">
                <a16:creationId xmlns:a16="http://schemas.microsoft.com/office/drawing/2014/main" id="{373F6A8E-62FA-4AC4-AF8B-C8ED4C55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3095625"/>
            <a:ext cx="1695450" cy="55245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CE9E5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400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生成统一查询请求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明确业务对象、时间范围和链路版本</a:t>
            </a:r>
          </a:p>
        </p:txBody>
      </p:sp>
      <p:sp>
        <p:nvSpPr>
          <p:cNvPr id="56" name="bf-s1">
            <a:extLst xmlns:a="http://schemas.openxmlformats.org/drawingml/2006/main">
              <a:ext uri="{FF2B5EF4-FFF2-40B4-BE49-F238E27FC236}">
                <a16:creationId xmlns:a16="http://schemas.microsoft.com/office/drawing/2014/main" id="{8C55B0A3-264F-4B55-8F8B-220E7767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333750"/>
            <a:ext cx="1695450" cy="55245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0EAF8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400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返回对象关系与链路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业务、应用、服务、资源、路径和拓扑</a:t>
            </a:r>
          </a:p>
        </p:txBody>
      </p:sp>
      <p:sp>
        <p:nvSpPr>
          <p:cNvPr id="57" name="bf-s2">
            <a:extLst xmlns:a="http://schemas.openxmlformats.org/drawingml/2006/main">
              <a:ext uri="{FF2B5EF4-FFF2-40B4-BE49-F238E27FC236}">
                <a16:creationId xmlns:a16="http://schemas.microsoft.com/office/drawing/2014/main" id="{4DEF48BB-7D9C-41A4-96ED-71EDF498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3571875"/>
            <a:ext cx="1695450" cy="55245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E6F5F7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400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返回运行状态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告警、事件、值班、工单和变更状态</a:t>
            </a:r>
          </a:p>
        </p:txBody>
      </p:sp>
      <p:sp>
        <p:nvSpPr>
          <p:cNvPr id="58" name="bf-s3">
            <a:extLst xmlns:a="http://schemas.openxmlformats.org/drawingml/2006/main">
              <a:ext uri="{FF2B5EF4-FFF2-40B4-BE49-F238E27FC236}">
                <a16:creationId xmlns:a16="http://schemas.microsoft.com/office/drawing/2014/main" id="{6C8F77C3-D050-4E24-AAB6-FD17E80B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975" y="3810000"/>
            <a:ext cx="1695450" cy="55245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EAF5EB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400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返回观测与分析说明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指标、链路追踪、资产、知识和RCA解释</a:t>
            </a:r>
          </a:p>
        </p:txBody>
      </p:sp>
      <p:sp>
        <p:nvSpPr>
          <p:cNvPr id="59" name="bf-d3">
            <a:extLst xmlns:a="http://schemas.openxmlformats.org/drawingml/2006/main">
              <a:ext uri="{FF2B5EF4-FFF2-40B4-BE49-F238E27FC236}">
                <a16:creationId xmlns:a16="http://schemas.microsoft.com/office/drawing/2014/main" id="{0B05D010-0247-48EF-81B8-6AB43D5D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4305300"/>
            <a:ext cx="1695450" cy="590550"/>
          </a:xfrm>
          <a:prstGeom xmlns:a="http://schemas.openxmlformats.org/drawingml/2006/main" prst="roundRect">
            <a:avLst>
              <a:gd name="adj" fmla="val 14516"/>
            </a:avLst>
          </a:prstGeom>
          <a:solidFill xmlns:a="http://schemas.openxmlformats.org/drawingml/2006/main">
            <a:srgbClr val="FCE9E5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999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组织全链路视图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按对象和时间对齐数据并标注更新时间</a:t>
            </a:r>
          </a:p>
        </p:txBody>
      </p:sp>
      <p:sp>
        <p:nvSpPr>
          <p:cNvPr id="60" name="bf-k">
            <a:extLst xmlns:a="http://schemas.openxmlformats.org/drawingml/2006/main">
              <a:ext uri="{FF2B5EF4-FFF2-40B4-BE49-F238E27FC236}">
                <a16:creationId xmlns:a16="http://schemas.microsoft.com/office/drawing/2014/main" id="{850FF367-BF25-4FB0-93A6-A96D2EAB6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5048250"/>
            <a:ext cx="1428750" cy="6477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3D9"/>
          </a:solidFill>
          <a:ln xmlns:a="http://schemas.openxmlformats.org/drawingml/2006/main" w="10478">
            <a:solidFill>
              <a:srgbClr val="B8D0E8"/>
            </a:solidFill>
            <a:prstDash val="solid"/>
          </a:ln>
        </p:spPr>
      </p:sp>
      <p:sp>
        <p:nvSpPr>
          <p:cNvPr id="61" name="bf-k-text">
            <a:extLst xmlns:a="http://schemas.openxmlformats.org/drawingml/2006/main">
              <a:ext uri="{FF2B5EF4-FFF2-40B4-BE49-F238E27FC236}">
                <a16:creationId xmlns:a16="http://schemas.microsoft.com/office/drawing/2014/main" id="{55D45B61-D30D-433F-B534-BC0F3E00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5143500"/>
            <a:ext cx="108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63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163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数据是否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163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163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可用？</a:t>
            </a:r>
          </a:p>
        </p:txBody>
      </p:sp>
      <p:sp>
        <p:nvSpPr>
          <p:cNvPr id="62" name="bf-n">
            <a:extLst xmlns:a="http://schemas.openxmlformats.org/drawingml/2006/main">
              <a:ext uri="{FF2B5EF4-FFF2-40B4-BE49-F238E27FC236}">
                <a16:creationId xmlns:a16="http://schemas.microsoft.com/office/drawing/2014/main" id="{1778E20A-3DE7-45F1-A7CD-AA3F7D11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95875"/>
            <a:ext cx="1695450" cy="55245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DEEEE"/>
          </a:solidFill>
          <a:ln xmlns:a="http://schemas.openxmlformats.org/drawingml/2006/main" w="10001">
            <a:solidFill>
              <a:srgbClr val="E4BABA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400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局部降级并提示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展示可用部分、更新时间和缺失原因</a:t>
            </a:r>
          </a:p>
        </p:txBody>
      </p:sp>
      <p:sp>
        <p:nvSpPr>
          <p:cNvPr id="63" name="bf-d4">
            <a:extLst xmlns:a="http://schemas.openxmlformats.org/drawingml/2006/main">
              <a:ext uri="{FF2B5EF4-FFF2-40B4-BE49-F238E27FC236}">
                <a16:creationId xmlns:a16="http://schemas.microsoft.com/office/drawing/2014/main" id="{EC3CEA4C-3181-4BC8-8484-D5B1305E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5867400"/>
            <a:ext cx="1695450" cy="476250"/>
          </a:xfrm>
          <a:prstGeom xmlns:a="http://schemas.openxmlformats.org/drawingml/2006/main" prst="roundRect">
            <a:avLst>
              <a:gd name="adj" fmla="val 18000"/>
            </a:avLst>
          </a:prstGeom>
          <a:solidFill xmlns:a="http://schemas.openxmlformats.org/drawingml/2006/main">
            <a:srgbClr val="FCE9E5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5903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生成视图与快照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记录当前场景、对象范围和数据版本</a:t>
            </a:r>
          </a:p>
        </p:txBody>
      </p:sp>
      <p:sp>
        <p:nvSpPr>
          <p:cNvPr id="64" name="bf-u2">
            <a:extLst xmlns:a="http://schemas.openxmlformats.org/drawingml/2006/main">
              <a:ext uri="{FF2B5EF4-FFF2-40B4-BE49-F238E27FC236}">
                <a16:creationId xmlns:a16="http://schemas.microsoft.com/office/drawing/2014/main" id="{F0498E87-8F94-4ABD-90A8-9EAECDFB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810250"/>
            <a:ext cx="1695450" cy="55245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E6F1FA"/>
          </a:solidFill>
          <a:ln xmlns:a="http://schemas.openxmlformats.org/drawingml/2006/main" w="10001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66675" tIns="47625" rIns="66675" bIns="47625" anchor="ctr">
            <a:normAutofit fontScale="6400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spcAft>
                <a:spcPts val="2"/>
              </a:spcAft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查看、下钻与回放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>
                <a:latin typeface="PingFang SC"/>
                <a:ea typeface="PingFang SC"/>
                <a:cs typeface="PingFang SC"/>
              </a:defRPr>
            </a:pPr>
            <a:r>
              <a:rPr sz="126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总览、筛选、路径、对比、分享和大屏</a:t>
            </a:r>
          </a:p>
        </p:txBody>
      </p:sp>
      <p:sp>
        <p:nvSpPr>
          <p:cNvPr id="65" name="bf-write-rule">
            <a:extLst xmlns:a="http://schemas.openxmlformats.org/drawingml/2006/main">
              <a:ext uri="{FF2B5EF4-FFF2-40B4-BE49-F238E27FC236}">
                <a16:creationId xmlns:a16="http://schemas.microsoft.com/office/drawing/2014/main" id="{328C5E13-AD0A-4DA6-8093-362A9291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5962650"/>
            <a:ext cx="6238875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C"/>
          </a:solidFill>
          <a:ln xmlns:a="http://schemas.openxmlformats.org/drawingml/2006/main" w="7620">
            <a:solidFill>
              <a:srgbClr val="B8D0E8"/>
            </a:solidFill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9808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13" b="1">
                <a:solidFill>
                  <a:srgbClr val="1E5688"/>
                </a:solidFill>
                <a:latin typeface="PingFang SC"/>
                <a:ea typeface="PingFang SC"/>
                <a:cs typeface="PingFang SC"/>
              </a:defRPr>
            </a:pPr>
            <a:r>
              <a:rPr sz="1013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所有业务数据均由关系中心统一返回；展示中心只负责组织、呈现和交互，不独立采集或沉淀权威业务数据。</a:t>
            </a:r>
          </a:p>
        </p:txBody>
      </p:sp>
    </p:spTree>
    <p:extLst>
      <p:ext uri="{BB962C8B-B14F-4D97-AF65-F5344CB8AC3E}">
        <p14:creationId xmlns:p14="http://schemas.microsoft.com/office/powerpoint/2010/main" val="11553441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" name="title-3">
            <a:extLst xmlns:a="http://schemas.openxmlformats.org/drawingml/2006/main">
              <a:ext uri="{FF2B5EF4-FFF2-40B4-BE49-F238E27FC236}">
                <a16:creationId xmlns:a16="http://schemas.microsoft.com/office/drawing/2014/main" id="{F5ED315F-EAD1-40F7-B8EA-B606BBB5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1925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01827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01827"/>
                </a:solidFill>
                <a:latin typeface="PingFang SC"/>
                <a:ea typeface="PingFang SC"/>
                <a:cs typeface="PingFang SC"/>
              </a:rPr>
              <a:t>全链路展示中心——数据流程图</a:t>
            </a:r>
          </a:p>
        </p:txBody>
      </p:sp>
      <p:sp>
        <p:nvSpPr>
          <p:cNvPr id="2" name="project-3">
            <a:extLst xmlns:a="http://schemas.openxmlformats.org/drawingml/2006/main">
              <a:ext uri="{FF2B5EF4-FFF2-40B4-BE49-F238E27FC236}">
                <a16:creationId xmlns:a16="http://schemas.microsoft.com/office/drawing/2014/main" id="{384A350E-886F-46F0-8FDA-FD2ABD83D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85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>
                <a:solidFill>
                  <a:srgbClr val="1769B0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1769B0"/>
                </a:solidFill>
                <a:latin typeface="PingFang SC"/>
                <a:ea typeface="PingFang SC"/>
                <a:cs typeface="PingFang SC"/>
              </a:rPr>
              <a:t>浦江项目｜全链路展示 v0.4</a:t>
            </a:r>
          </a:p>
        </p:txBody>
      </p:sp>
      <p:sp>
        <p:nvSpPr>
          <p:cNvPr id="3" name="subtitle-3">
            <a:extLst xmlns:a="http://schemas.openxmlformats.org/drawingml/2006/main">
              <a:ext uri="{FF2B5EF4-FFF2-40B4-BE49-F238E27FC236}">
                <a16:creationId xmlns:a16="http://schemas.microsoft.com/office/drawing/2014/main" id="{B54ABED2-E80E-431E-B370-8B06D32B6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85800"/>
            <a:ext cx="9810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13" b="0">
                <a:solidFill>
                  <a:srgbClr val="607080"/>
                </a:solidFill>
                <a:latin typeface="PingFang SC"/>
                <a:ea typeface="PingFang SC"/>
                <a:cs typeface="PingFang SC"/>
              </a:defRPr>
            </a:pPr>
            <a:r>
              <a:rPr sz="1313" b="0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业务数据从关系中心统一进入，经校验和展示投影后用于总览、下钻、回放、快照与分享</a:t>
            </a:r>
          </a:p>
        </p:txBody>
      </p:sp>
      <p:sp>
        <p:nvSpPr>
          <p:cNvPr id="4" name="page-3">
            <a:extLst xmlns:a="http://schemas.openxmlformats.org/drawingml/2006/main">
              <a:ext uri="{FF2B5EF4-FFF2-40B4-BE49-F238E27FC236}">
                <a16:creationId xmlns:a16="http://schemas.microsoft.com/office/drawing/2014/main" id="{8AF5B32A-1217-4942-89E3-C2BB9FF1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69532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88" b="1">
                <a:solidFill>
                  <a:srgbClr val="607080"/>
                </a:solidFill>
                <a:latin typeface="PingFang SC"/>
                <a:ea typeface="PingFang SC"/>
                <a:cs typeface="PingFang SC"/>
              </a:defRPr>
            </a:pPr>
            <a:r>
              <a:rPr sz="1088" b="1">
                <a:solidFill>
                  <a:srgbClr val="607080"/>
                </a:solidFill>
                <a:latin typeface="PingFang SC"/>
                <a:ea typeface="PingFang SC"/>
                <a:cs typeface="PingFang SC"/>
              </a:rPr>
              <a:t>03 / 03</a:t>
            </a:r>
          </a:p>
        </p:txBody>
      </p:sp>
      <p:sp>
        <p:nvSpPr>
          <p:cNvPr id="5" name="rule-3">
            <a:extLst xmlns:a="http://schemas.openxmlformats.org/drawingml/2006/main">
              <a:ext uri="{FF2B5EF4-FFF2-40B4-BE49-F238E27FC236}">
                <a16:creationId xmlns:a16="http://schemas.microsoft.com/office/drawing/2014/main" id="{619CA3ED-12CB-4214-AC4E-AE18C1C2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001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0E8"/>
          </a:solidFill>
          <a:ln xmlns:a="http://schemas.openxmlformats.org/drawingml/2006/main" w="0">
            <a:solidFill>
              <a:srgbClr val="D7E0E8"/>
            </a:solidFill>
            <a:prstDash val="solid"/>
          </a:ln>
        </p:spPr>
      </p:sp>
      <p:sp>
        <p:nvSpPr>
          <p:cNvPr id="6" name="accent-3">
            <a:extLst xmlns:a="http://schemas.openxmlformats.org/drawingml/2006/main">
              <a:ext uri="{FF2B5EF4-FFF2-40B4-BE49-F238E27FC236}">
                <a16:creationId xmlns:a16="http://schemas.microsoft.com/office/drawing/2014/main" id="{91898E69-6F83-4ECC-B2C4-122BC42F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00125"/>
            <a:ext cx="2238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B0"/>
          </a:solidFill>
          <a:ln xmlns:a="http://schemas.openxmlformats.org/drawingml/2006/main" w="0">
            <a:solidFill>
              <a:srgbClr val="1769B0"/>
            </a:solidFill>
            <a:prstDash val="solid"/>
          </a:ln>
        </p:spPr>
      </p:sp>
      <p:sp>
        <p:nvSpPr>
          <p:cNvPr id="7" name="df-frame">
            <a:extLst xmlns:a="http://schemas.openxmlformats.org/drawingml/2006/main">
              <a:ext uri="{FF2B5EF4-FFF2-40B4-BE49-F238E27FC236}">
                <a16:creationId xmlns:a16="http://schemas.microsoft.com/office/drawing/2014/main" id="{C11FBE53-9674-4EFD-ADA8-48BD104A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181100"/>
            <a:ext cx="11239500" cy="5429250"/>
          </a:xfrm>
          <a:prstGeom xmlns:a="http://schemas.openxmlformats.org/drawingml/2006/main" prst="roundRect">
            <a:avLst>
              <a:gd name="adj" fmla="val 1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478">
            <a:solidFill>
              <a:srgbClr val="CAD6DF"/>
            </a:solidFill>
            <a:prstDash val="solid"/>
          </a:ln>
        </p:spPr>
      </p:sp>
      <p:sp>
        <p:nvSpPr>
          <p:cNvPr id="8" name="df-note">
            <a:extLst xmlns:a="http://schemas.openxmlformats.org/drawingml/2006/main">
              <a:ext uri="{FF2B5EF4-FFF2-40B4-BE49-F238E27FC236}">
                <a16:creationId xmlns:a16="http://schemas.microsoft.com/office/drawing/2014/main" id="{25678D16-59B2-4F5C-A407-4A5EEAEA8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219200"/>
            <a:ext cx="8572500" cy="257175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F4F8FC"/>
          </a:solidFill>
          <a:ln xmlns:a="http://schemas.openxmlformats.org/drawingml/2006/main" w="7620">
            <a:solidFill>
              <a:srgbClr val="D2E0EC"/>
            </a:solidFill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7692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63" b="1">
                <a:solidFill>
                  <a:srgbClr val="1E5688"/>
                </a:solidFill>
                <a:latin typeface="PingFang SC"/>
                <a:ea typeface="PingFang SC"/>
                <a:cs typeface="PingFang SC"/>
              </a:defRPr>
            </a:pPr>
            <a:r>
              <a:rPr sz="1163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展示中心只调用关系中心；所有返回结果携带业务对象、时间范围、链路版本、更新时间和来源说明</a:t>
            </a:r>
          </a:p>
        </p:txBody>
      </p:sp>
      <p:sp>
        <p:nvSpPr>
          <p:cNvPr id="9" name="df-phase1">
            <a:extLst xmlns:a="http://schemas.openxmlformats.org/drawingml/2006/main">
              <a:ext uri="{FF2B5EF4-FFF2-40B4-BE49-F238E27FC236}">
                <a16:creationId xmlns:a16="http://schemas.microsoft.com/office/drawing/2014/main" id="{07B11D8A-C119-492B-8057-683E637F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085975"/>
            <a:ext cx="1106805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9F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f-phase2">
            <a:extLst xmlns:a="http://schemas.openxmlformats.org/drawingml/2006/main">
              <a:ext uri="{FF2B5EF4-FFF2-40B4-BE49-F238E27FC236}">
                <a16:creationId xmlns:a16="http://schemas.microsoft.com/office/drawing/2014/main" id="{91709A2E-4C5F-42CB-AB2A-B3E13D6B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943225"/>
            <a:ext cx="1106805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f-phase3">
            <a:extLst xmlns:a="http://schemas.openxmlformats.org/drawingml/2006/main">
              <a:ext uri="{FF2B5EF4-FFF2-40B4-BE49-F238E27FC236}">
                <a16:creationId xmlns:a16="http://schemas.microsoft.com/office/drawing/2014/main" id="{DC5A1BE6-B06E-4599-8339-544BF723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657725"/>
            <a:ext cx="110680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A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f-phase4">
            <a:extLst xmlns:a="http://schemas.openxmlformats.org/drawingml/2006/main">
              <a:ext uri="{FF2B5EF4-FFF2-40B4-BE49-F238E27FC236}">
                <a16:creationId xmlns:a16="http://schemas.microsoft.com/office/drawing/2014/main" id="{3DA0E741-05EE-4B5E-A4CB-CA401AD2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5381625"/>
            <a:ext cx="110680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f-phase1-label">
            <a:extLst xmlns:a="http://schemas.openxmlformats.org/drawingml/2006/main">
              <a:ext uri="{FF2B5EF4-FFF2-40B4-BE49-F238E27FC236}">
                <a16:creationId xmlns:a16="http://schemas.microsoft.com/office/drawing/2014/main" id="{4AC8F8C8-890F-4BD0-984E-5B3CDAAD8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24075"/>
            <a:ext cx="87630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9F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1E568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1E5688"/>
                </a:solidFill>
                <a:latin typeface="PingFang SC"/>
                <a:ea typeface="PingFang SC"/>
                <a:cs typeface="PingFang SC"/>
              </a:rPr>
              <a:t>场景请求</a:t>
            </a:r>
          </a:p>
        </p:txBody>
      </p:sp>
      <p:sp>
        <p:nvSpPr>
          <p:cNvPr id="14" name="df-phase2-label">
            <a:extLst xmlns:a="http://schemas.openxmlformats.org/drawingml/2006/main">
              <a:ext uri="{FF2B5EF4-FFF2-40B4-BE49-F238E27FC236}">
                <a16:creationId xmlns:a16="http://schemas.microsoft.com/office/drawing/2014/main" id="{AD0C3A7D-069D-47D9-A061-D8AAD7C89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81325"/>
            <a:ext cx="87630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66539B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66539B"/>
                </a:solidFill>
                <a:latin typeface="PingFang SC"/>
                <a:ea typeface="PingFang SC"/>
                <a:cs typeface="PingFang SC"/>
              </a:rPr>
              <a:t>统一取数</a:t>
            </a:r>
          </a:p>
        </p:txBody>
      </p:sp>
      <p:sp>
        <p:nvSpPr>
          <p:cNvPr id="15" name="df-phase3-label">
            <a:extLst xmlns:a="http://schemas.openxmlformats.org/drawingml/2006/main">
              <a:ext uri="{FF2B5EF4-FFF2-40B4-BE49-F238E27FC236}">
                <a16:creationId xmlns:a16="http://schemas.microsoft.com/office/drawing/2014/main" id="{197ADC6E-50DD-465A-A426-C23429BBE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95825"/>
            <a:ext cx="87630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AF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37B69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237B69"/>
                </a:solidFill>
                <a:latin typeface="PingFang SC"/>
                <a:ea typeface="PingFang SC"/>
                <a:cs typeface="PingFang SC"/>
              </a:rPr>
              <a:t>展示交互</a:t>
            </a:r>
          </a:p>
        </p:txBody>
      </p:sp>
      <p:sp>
        <p:nvSpPr>
          <p:cNvPr id="16" name="df-phase4-label">
            <a:extLst xmlns:a="http://schemas.openxmlformats.org/drawingml/2006/main">
              <a:ext uri="{FF2B5EF4-FFF2-40B4-BE49-F238E27FC236}">
                <a16:creationId xmlns:a16="http://schemas.microsoft.com/office/drawing/2014/main" id="{FE453634-CC6A-4BFA-82BA-1061E2EB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19725"/>
            <a:ext cx="87630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86C0D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A86C0D"/>
                </a:solidFill>
                <a:latin typeface="PingFang SC"/>
                <a:ea typeface="PingFang SC"/>
                <a:cs typeface="PingFang SC"/>
              </a:rPr>
              <a:t>快照与治理</a:t>
            </a:r>
          </a:p>
        </p:txBody>
      </p:sp>
      <p:sp>
        <p:nvSpPr>
          <p:cNvPr id="17" name="df-life-1-top">
            <a:extLst xmlns:a="http://schemas.openxmlformats.org/drawingml/2006/main">
              <a:ext uri="{FF2B5EF4-FFF2-40B4-BE49-F238E27FC236}">
                <a16:creationId xmlns:a16="http://schemas.microsoft.com/office/drawing/2014/main" id="{D23B9EAA-B12E-413E-B873-E2E0C27E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194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8" name="df-life-1-bottom">
            <a:extLst xmlns:a="http://schemas.openxmlformats.org/drawingml/2006/main">
              <a:ext uri="{FF2B5EF4-FFF2-40B4-BE49-F238E27FC236}">
                <a16:creationId xmlns:a16="http://schemas.microsoft.com/office/drawing/2014/main" id="{5C2A01E5-F0A8-4014-B1BA-1A183353D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65055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30" name=""/>
          <p:cNvCxnSpPr>
            <a:stCxn xmlns:a="http://schemas.openxmlformats.org/drawingml/2006/main" id="17" idx="2"/>
            <a:endCxn xmlns:a="http://schemas.openxmlformats.org/drawingml/2006/main" id="18" idx="0"/>
          </p:cNvCxnSpPr>
          <p:nvPr/>
        </p:nvCxnSpPr>
        <p:spPr>
          <a:xfrm xmlns:a="http://schemas.openxmlformats.org/drawingml/2006/main">
            <a:off x="1857375" y="1962150"/>
            <a:ext cx="0" cy="4543425"/>
          </a:xfrm>
          <a:prstGeom xmlns:a="http://schemas.openxmlformats.org/drawingml/2006/main" prst="straightConnector1">
            <a:avLst/>
          </a:prstGeom>
          <a:ln xmlns:a="http://schemas.openxmlformats.org/drawingml/2006/main" w="11906">
            <a:solidFill>
              <a:srgbClr val="8FB6DA"/>
            </a:solidFill>
            <a:prstDash val="dash"/>
          </a:ln>
        </p:spPr>
      </p:cxnSp>
      <p:sp>
        <p:nvSpPr>
          <p:cNvPr id="20" name="df-life-2-top">
            <a:extLst xmlns:a="http://schemas.openxmlformats.org/drawingml/2006/main">
              <a:ext uri="{FF2B5EF4-FFF2-40B4-BE49-F238E27FC236}">
                <a16:creationId xmlns:a16="http://schemas.microsoft.com/office/drawing/2014/main" id="{DDF43B1B-5B18-40E4-9B15-8151E6B6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94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1" name="df-life-2-bottom">
            <a:extLst xmlns:a="http://schemas.openxmlformats.org/drawingml/2006/main">
              <a:ext uri="{FF2B5EF4-FFF2-40B4-BE49-F238E27FC236}">
                <a16:creationId xmlns:a16="http://schemas.microsoft.com/office/drawing/2014/main" id="{7DD284A5-81FA-4992-9ABA-3F3E41FCF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65055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33" name=""/>
          <p:cNvCxnSpPr>
            <a:stCxn xmlns:a="http://schemas.openxmlformats.org/drawingml/2006/main" id="20" idx="2"/>
            <a:endCxn xmlns:a="http://schemas.openxmlformats.org/drawingml/2006/main" id="21" idx="0"/>
          </p:cNvCxnSpPr>
          <p:nvPr/>
        </p:nvCxnSpPr>
        <p:spPr>
          <a:xfrm xmlns:a="http://schemas.openxmlformats.org/drawingml/2006/main">
            <a:off x="3381375" y="1962150"/>
            <a:ext cx="0" cy="4543425"/>
          </a:xfrm>
          <a:prstGeom xmlns:a="http://schemas.openxmlformats.org/drawingml/2006/main" prst="straightConnector1">
            <a:avLst/>
          </a:prstGeom>
          <a:ln xmlns:a="http://schemas.openxmlformats.org/drawingml/2006/main" w="11906">
            <a:solidFill>
              <a:srgbClr val="8FB6DA"/>
            </a:solidFill>
            <a:prstDash val="dash"/>
          </a:ln>
        </p:spPr>
      </p:cxnSp>
      <p:sp>
        <p:nvSpPr>
          <p:cNvPr id="23" name="df-life-3-top">
            <a:extLst xmlns:a="http://schemas.openxmlformats.org/drawingml/2006/main">
              <a:ext uri="{FF2B5EF4-FFF2-40B4-BE49-F238E27FC236}">
                <a16:creationId xmlns:a16="http://schemas.microsoft.com/office/drawing/2014/main" id="{DD6A24C6-BA43-4E2D-ABC3-EB5A9DBA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4" name="df-life-3-bottom">
            <a:extLst xmlns:a="http://schemas.openxmlformats.org/drawingml/2006/main">
              <a:ext uri="{FF2B5EF4-FFF2-40B4-BE49-F238E27FC236}">
                <a16:creationId xmlns:a16="http://schemas.microsoft.com/office/drawing/2014/main" id="{FAF62592-DC67-426D-9188-6CC58FEF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65055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36" name=""/>
          <p:cNvCxnSpPr>
            <a:stCxn xmlns:a="http://schemas.openxmlformats.org/drawingml/2006/main" id="23" idx="2"/>
            <a:endCxn xmlns:a="http://schemas.openxmlformats.org/drawingml/2006/main" id="24" idx="0"/>
          </p:cNvCxnSpPr>
          <p:nvPr/>
        </p:nvCxnSpPr>
        <p:spPr>
          <a:xfrm xmlns:a="http://schemas.openxmlformats.org/drawingml/2006/main">
            <a:off x="4905375" y="1962150"/>
            <a:ext cx="0" cy="4543425"/>
          </a:xfrm>
          <a:prstGeom xmlns:a="http://schemas.openxmlformats.org/drawingml/2006/main" prst="straightConnector1">
            <a:avLst/>
          </a:prstGeom>
          <a:ln xmlns:a="http://schemas.openxmlformats.org/drawingml/2006/main" w="11906">
            <a:solidFill>
              <a:srgbClr val="8FB6DA"/>
            </a:solidFill>
            <a:prstDash val="dash"/>
          </a:ln>
        </p:spPr>
      </p:cxnSp>
      <p:sp>
        <p:nvSpPr>
          <p:cNvPr id="26" name="df-life-4-top">
            <a:extLst xmlns:a="http://schemas.openxmlformats.org/drawingml/2006/main">
              <a:ext uri="{FF2B5EF4-FFF2-40B4-BE49-F238E27FC236}">
                <a16:creationId xmlns:a16="http://schemas.microsoft.com/office/drawing/2014/main" id="{1AB0A68E-6A77-4EA7-8220-F72404FC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94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7" name="df-life-4-bottom">
            <a:extLst xmlns:a="http://schemas.openxmlformats.org/drawingml/2006/main">
              <a:ext uri="{FF2B5EF4-FFF2-40B4-BE49-F238E27FC236}">
                <a16:creationId xmlns:a16="http://schemas.microsoft.com/office/drawing/2014/main" id="{22A5BDB5-A6EE-41AE-BC0D-9D263F12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65055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39" name=""/>
          <p:cNvCxnSpPr>
            <a:stCxn xmlns:a="http://schemas.openxmlformats.org/drawingml/2006/main" id="26" idx="2"/>
            <a:endCxn xmlns:a="http://schemas.openxmlformats.org/drawingml/2006/main" id="27" idx="0"/>
          </p:cNvCxnSpPr>
          <p:nvPr/>
        </p:nvCxnSpPr>
        <p:spPr>
          <a:xfrm xmlns:a="http://schemas.openxmlformats.org/drawingml/2006/main">
            <a:off x="6429375" y="1962150"/>
            <a:ext cx="0" cy="4543425"/>
          </a:xfrm>
          <a:prstGeom xmlns:a="http://schemas.openxmlformats.org/drawingml/2006/main" prst="straightConnector1">
            <a:avLst/>
          </a:prstGeom>
          <a:ln xmlns:a="http://schemas.openxmlformats.org/drawingml/2006/main" w="11906">
            <a:solidFill>
              <a:srgbClr val="8FB6DA"/>
            </a:solidFill>
            <a:prstDash val="dash"/>
          </a:ln>
        </p:spPr>
      </p:cxnSp>
      <p:sp>
        <p:nvSpPr>
          <p:cNvPr id="29" name="df-life-5-top">
            <a:extLst xmlns:a="http://schemas.openxmlformats.org/drawingml/2006/main">
              <a:ext uri="{FF2B5EF4-FFF2-40B4-BE49-F238E27FC236}">
                <a16:creationId xmlns:a16="http://schemas.microsoft.com/office/drawing/2014/main" id="{6B0EAC50-FE3B-4356-9172-16E43C78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194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0" name="df-life-5-bottom">
            <a:extLst xmlns:a="http://schemas.openxmlformats.org/drawingml/2006/main">
              <a:ext uri="{FF2B5EF4-FFF2-40B4-BE49-F238E27FC236}">
                <a16:creationId xmlns:a16="http://schemas.microsoft.com/office/drawing/2014/main" id="{147ED0B9-5F73-4FB2-A9EC-BE64DCE0B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055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42" name=""/>
          <p:cNvCxnSpPr>
            <a:stCxn xmlns:a="http://schemas.openxmlformats.org/drawingml/2006/main" id="29" idx="2"/>
            <a:endCxn xmlns:a="http://schemas.openxmlformats.org/drawingml/2006/main" id="30" idx="0"/>
          </p:cNvCxnSpPr>
          <p:nvPr/>
        </p:nvCxnSpPr>
        <p:spPr>
          <a:xfrm xmlns:a="http://schemas.openxmlformats.org/drawingml/2006/main">
            <a:off x="7953375" y="1962150"/>
            <a:ext cx="0" cy="4543425"/>
          </a:xfrm>
          <a:prstGeom xmlns:a="http://schemas.openxmlformats.org/drawingml/2006/main" prst="straightConnector1">
            <a:avLst/>
          </a:prstGeom>
          <a:ln xmlns:a="http://schemas.openxmlformats.org/drawingml/2006/main" w="11906">
            <a:solidFill>
              <a:srgbClr val="8FB6DA"/>
            </a:solidFill>
            <a:prstDash val="dash"/>
          </a:ln>
        </p:spPr>
      </p:cxnSp>
      <p:sp>
        <p:nvSpPr>
          <p:cNvPr id="32" name="df-life-6-top">
            <a:extLst xmlns:a="http://schemas.openxmlformats.org/drawingml/2006/main">
              <a:ext uri="{FF2B5EF4-FFF2-40B4-BE49-F238E27FC236}">
                <a16:creationId xmlns:a16="http://schemas.microsoft.com/office/drawing/2014/main" id="{B7136327-5210-4319-A464-BC67D422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194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3" name="df-life-6-bottom">
            <a:extLst xmlns:a="http://schemas.openxmlformats.org/drawingml/2006/main">
              <a:ext uri="{FF2B5EF4-FFF2-40B4-BE49-F238E27FC236}">
                <a16:creationId xmlns:a16="http://schemas.microsoft.com/office/drawing/2014/main" id="{2B311242-E859-49E1-A3CE-7E41D37C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65055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45" name=""/>
          <p:cNvCxnSpPr>
            <a:stCxn xmlns:a="http://schemas.openxmlformats.org/drawingml/2006/main" id="32" idx="2"/>
            <a:endCxn xmlns:a="http://schemas.openxmlformats.org/drawingml/2006/main" id="33" idx="0"/>
          </p:cNvCxnSpPr>
          <p:nvPr/>
        </p:nvCxnSpPr>
        <p:spPr>
          <a:xfrm xmlns:a="http://schemas.openxmlformats.org/drawingml/2006/main">
            <a:off x="9477375" y="1962150"/>
            <a:ext cx="0" cy="4543425"/>
          </a:xfrm>
          <a:prstGeom xmlns:a="http://schemas.openxmlformats.org/drawingml/2006/main" prst="straightConnector1">
            <a:avLst/>
          </a:prstGeom>
          <a:ln xmlns:a="http://schemas.openxmlformats.org/drawingml/2006/main" w="11906">
            <a:solidFill>
              <a:srgbClr val="8FB6DA"/>
            </a:solidFill>
            <a:prstDash val="dash"/>
          </a:ln>
        </p:spPr>
      </p:cxnSp>
      <p:sp>
        <p:nvSpPr>
          <p:cNvPr id="35" name="df-life-7-top">
            <a:extLst xmlns:a="http://schemas.openxmlformats.org/drawingml/2006/main">
              <a:ext uri="{FF2B5EF4-FFF2-40B4-BE49-F238E27FC236}">
                <a16:creationId xmlns:a16="http://schemas.microsoft.com/office/drawing/2014/main" id="{3BB8CEEE-B06A-4085-9AFA-0A4990682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194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6" name="df-life-7-bottom">
            <a:extLst xmlns:a="http://schemas.openxmlformats.org/drawingml/2006/main">
              <a:ext uri="{FF2B5EF4-FFF2-40B4-BE49-F238E27FC236}">
                <a16:creationId xmlns:a16="http://schemas.microsoft.com/office/drawing/2014/main" id="{D16871F0-CCF5-4705-93B6-5D7D4E9A8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5055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48" name=""/>
          <p:cNvCxnSpPr>
            <a:stCxn xmlns:a="http://schemas.openxmlformats.org/drawingml/2006/main" id="35" idx="2"/>
            <a:endCxn xmlns:a="http://schemas.openxmlformats.org/drawingml/2006/main" id="36" idx="0"/>
          </p:cNvCxnSpPr>
          <p:nvPr/>
        </p:nvCxnSpPr>
        <p:spPr>
          <a:xfrm xmlns:a="http://schemas.openxmlformats.org/drawingml/2006/main">
            <a:off x="11001375" y="1962150"/>
            <a:ext cx="0" cy="4543425"/>
          </a:xfrm>
          <a:prstGeom xmlns:a="http://schemas.openxmlformats.org/drawingml/2006/main" prst="straightConnector1">
            <a:avLst/>
          </a:prstGeom>
          <a:ln xmlns:a="http://schemas.openxmlformats.org/drawingml/2006/main" w="11906">
            <a:solidFill>
              <a:srgbClr val="8FB6DA"/>
            </a:solidFill>
            <a:prstDash val="dash"/>
          </a:ln>
        </p:spPr>
      </p:cxnSp>
      <p:sp>
        <p:nvSpPr>
          <p:cNvPr id="38" name="df-f1-from">
            <a:extLst xmlns:a="http://schemas.openxmlformats.org/drawingml/2006/main">
              <a:ext uri="{FF2B5EF4-FFF2-40B4-BE49-F238E27FC236}">
                <a16:creationId xmlns:a16="http://schemas.microsoft.com/office/drawing/2014/main" id="{EEDFD75B-5B58-4E9E-A7B7-5DB34BA2E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222885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9" name="df-f1-to">
            <a:extLst xmlns:a="http://schemas.openxmlformats.org/drawingml/2006/main">
              <a:ext uri="{FF2B5EF4-FFF2-40B4-BE49-F238E27FC236}">
                <a16:creationId xmlns:a16="http://schemas.microsoft.com/office/drawing/2014/main" id="{7DB1F497-6947-4D5E-A8C0-F4409943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22885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51" name=""/>
          <p:cNvCxnSpPr>
            <a:stCxn xmlns:a="http://schemas.openxmlformats.org/drawingml/2006/main" id="38" idx="3"/>
            <a:endCxn xmlns:a="http://schemas.openxmlformats.org/drawingml/2006/main" id="39" idx="1"/>
          </p:cNvCxnSpPr>
          <p:nvPr/>
        </p:nvCxnSpPr>
        <p:spPr>
          <a:xfrm xmlns:a="http://schemas.openxmlformats.org/drawingml/2006/main">
            <a:off x="1866900" y="2238375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41" name="df-f1-label">
            <a:extLst xmlns:a="http://schemas.openxmlformats.org/drawingml/2006/main">
              <a:ext uri="{FF2B5EF4-FFF2-40B4-BE49-F238E27FC236}">
                <a16:creationId xmlns:a16="http://schemas.microsoft.com/office/drawing/2014/main" id="{D4B77E96-B937-4242-9823-88CD75E8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038350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9F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1. 选择场景、业务范围和时间范围</a:t>
            </a:r>
          </a:p>
        </p:txBody>
      </p:sp>
      <p:sp>
        <p:nvSpPr>
          <p:cNvPr id="42" name="df-f2-from">
            <a:extLst xmlns:a="http://schemas.openxmlformats.org/drawingml/2006/main">
              <a:ext uri="{FF2B5EF4-FFF2-40B4-BE49-F238E27FC236}">
                <a16:creationId xmlns:a16="http://schemas.microsoft.com/office/drawing/2014/main" id="{32A268CE-EDD1-49B3-91B8-0310B0A0B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4669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3" name="df-f2-to">
            <a:extLst xmlns:a="http://schemas.openxmlformats.org/drawingml/2006/main">
              <a:ext uri="{FF2B5EF4-FFF2-40B4-BE49-F238E27FC236}">
                <a16:creationId xmlns:a16="http://schemas.microsoft.com/office/drawing/2014/main" id="{55C9832D-35F3-412E-95AC-1C4FB236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4669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55" name=""/>
          <p:cNvCxnSpPr>
            <a:stCxn xmlns:a="http://schemas.openxmlformats.org/drawingml/2006/main" id="42" idx="3"/>
            <a:endCxn xmlns:a="http://schemas.openxmlformats.org/drawingml/2006/main" id="43" idx="1"/>
          </p:cNvCxnSpPr>
          <p:nvPr/>
        </p:nvCxnSpPr>
        <p:spPr>
          <a:xfrm xmlns:a="http://schemas.openxmlformats.org/drawingml/2006/main">
            <a:off x="3390900" y="2476500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45" name="df-f2-label">
            <a:extLst xmlns:a="http://schemas.openxmlformats.org/drawingml/2006/main">
              <a:ext uri="{FF2B5EF4-FFF2-40B4-BE49-F238E27FC236}">
                <a16:creationId xmlns:a16="http://schemas.microsoft.com/office/drawing/2014/main" id="{14288931-8157-46B7-B4BA-486BEC56A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276475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9F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2. 加载视图、对象范围和权限</a:t>
            </a:r>
          </a:p>
        </p:txBody>
      </p:sp>
      <p:sp>
        <p:nvSpPr>
          <p:cNvPr id="46" name="df-f3-from">
            <a:extLst xmlns:a="http://schemas.openxmlformats.org/drawingml/2006/main">
              <a:ext uri="{FF2B5EF4-FFF2-40B4-BE49-F238E27FC236}">
                <a16:creationId xmlns:a16="http://schemas.microsoft.com/office/drawing/2014/main" id="{05DEA351-90B2-4D3D-9BC2-D17DDA79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705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7" name="df-f3-to">
            <a:extLst xmlns:a="http://schemas.openxmlformats.org/drawingml/2006/main">
              <a:ext uri="{FF2B5EF4-FFF2-40B4-BE49-F238E27FC236}">
                <a16:creationId xmlns:a16="http://schemas.microsoft.com/office/drawing/2014/main" id="{16FC0107-8E10-4E6F-9758-12F99ADE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705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59" name=""/>
          <p:cNvCxnSpPr>
            <a:stCxn xmlns:a="http://schemas.openxmlformats.org/drawingml/2006/main" id="46" idx="1"/>
            <a:endCxn xmlns:a="http://schemas.openxmlformats.org/drawingml/2006/main" id="47" idx="3"/>
          </p:cNvCxnSpPr>
          <p:nvPr/>
        </p:nvCxnSpPr>
        <p:spPr>
          <a:xfrm xmlns:a="http://schemas.openxmlformats.org/drawingml/2006/main" flipH="1">
            <a:off x="3390900" y="2714625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49" name="df-f3-label">
            <a:extLst xmlns:a="http://schemas.openxmlformats.org/drawingml/2006/main">
              <a:ext uri="{FF2B5EF4-FFF2-40B4-BE49-F238E27FC236}">
                <a16:creationId xmlns:a16="http://schemas.microsoft.com/office/drawing/2014/main" id="{7422E23A-EA15-4779-A696-560515E7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514600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9F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3. 生成查询编号、时间和链路版本</a:t>
            </a:r>
          </a:p>
        </p:txBody>
      </p:sp>
      <p:sp>
        <p:nvSpPr>
          <p:cNvPr id="50" name="df-f4-from">
            <a:extLst xmlns:a="http://schemas.openxmlformats.org/drawingml/2006/main">
              <a:ext uri="{FF2B5EF4-FFF2-40B4-BE49-F238E27FC236}">
                <a16:creationId xmlns:a16="http://schemas.microsoft.com/office/drawing/2014/main" id="{718192A9-CBCA-417C-91D9-59FE6CDE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0384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51" name="df-f4-to">
            <a:extLst xmlns:a="http://schemas.openxmlformats.org/drawingml/2006/main">
              <a:ext uri="{FF2B5EF4-FFF2-40B4-BE49-F238E27FC236}">
                <a16:creationId xmlns:a16="http://schemas.microsoft.com/office/drawing/2014/main" id="{E7D13A09-0796-4083-8198-E4BD499C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384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63" name=""/>
          <p:cNvCxnSpPr>
            <a:stCxn xmlns:a="http://schemas.openxmlformats.org/drawingml/2006/main" id="50" idx="3"/>
            <a:endCxn xmlns:a="http://schemas.openxmlformats.org/drawingml/2006/main" id="51" idx="1"/>
          </p:cNvCxnSpPr>
          <p:nvPr/>
        </p:nvCxnSpPr>
        <p:spPr>
          <a:xfrm xmlns:a="http://schemas.openxmlformats.org/drawingml/2006/main">
            <a:off x="3390900" y="3048000"/>
            <a:ext cx="3028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53" name="df-f4-label">
            <a:extLst xmlns:a="http://schemas.openxmlformats.org/drawingml/2006/main">
              <a:ext uri="{FF2B5EF4-FFF2-40B4-BE49-F238E27FC236}">
                <a16:creationId xmlns:a16="http://schemas.microsoft.com/office/drawing/2014/main" id="{5B6FE9AE-5123-4581-A462-41F00C1CB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847975"/>
            <a:ext cx="289560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4. 向关系中心查询统一全链路数据</a:t>
            </a:r>
          </a:p>
        </p:txBody>
      </p:sp>
      <p:sp>
        <p:nvSpPr>
          <p:cNvPr id="54" name="df-f5-from">
            <a:extLst xmlns:a="http://schemas.openxmlformats.org/drawingml/2006/main">
              <a:ext uri="{FF2B5EF4-FFF2-40B4-BE49-F238E27FC236}">
                <a16:creationId xmlns:a16="http://schemas.microsoft.com/office/drawing/2014/main" id="{CD0B8B8A-C8FF-4150-807E-E8BD3E7A3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2766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55" name="df-f5-to">
            <a:extLst xmlns:a="http://schemas.openxmlformats.org/drawingml/2006/main">
              <a:ext uri="{FF2B5EF4-FFF2-40B4-BE49-F238E27FC236}">
                <a16:creationId xmlns:a16="http://schemas.microsoft.com/office/drawing/2014/main" id="{77CF819B-017A-4C65-B6E8-6F802A1B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2766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67" name=""/>
          <p:cNvCxnSpPr>
            <a:stCxn xmlns:a="http://schemas.openxmlformats.org/drawingml/2006/main" id="54" idx="3"/>
            <a:endCxn xmlns:a="http://schemas.openxmlformats.org/drawingml/2006/main" id="55" idx="1"/>
          </p:cNvCxnSpPr>
          <p:nvPr/>
        </p:nvCxnSpPr>
        <p:spPr>
          <a:xfrm xmlns:a="http://schemas.openxmlformats.org/drawingml/2006/main">
            <a:off x="6438900" y="3286125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57" name="df-f5-label">
            <a:extLst xmlns:a="http://schemas.openxmlformats.org/drawingml/2006/main">
              <a:ext uri="{FF2B5EF4-FFF2-40B4-BE49-F238E27FC236}">
                <a16:creationId xmlns:a16="http://schemas.microsoft.com/office/drawing/2014/main" id="{DC053919-57F3-4FC5-8D10-93AEDEAE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086100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5. 对象、业务关系、链路和拓扑</a:t>
            </a:r>
          </a:p>
        </p:txBody>
      </p:sp>
      <p:sp>
        <p:nvSpPr>
          <p:cNvPr id="58" name="df-f6-from">
            <a:extLst xmlns:a="http://schemas.openxmlformats.org/drawingml/2006/main">
              <a:ext uri="{FF2B5EF4-FFF2-40B4-BE49-F238E27FC236}">
                <a16:creationId xmlns:a16="http://schemas.microsoft.com/office/drawing/2014/main" id="{8E8C9A57-21B4-4BA5-B936-7F3AC53E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51472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59" name="df-f6-to">
            <a:extLst xmlns:a="http://schemas.openxmlformats.org/drawingml/2006/main">
              <a:ext uri="{FF2B5EF4-FFF2-40B4-BE49-F238E27FC236}">
                <a16:creationId xmlns:a16="http://schemas.microsoft.com/office/drawing/2014/main" id="{BDA99CF7-C4F5-442A-AAF6-AA5D3FE2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51472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71" name=""/>
          <p:cNvCxnSpPr>
            <a:stCxn xmlns:a="http://schemas.openxmlformats.org/drawingml/2006/main" id="58" idx="3"/>
            <a:endCxn xmlns:a="http://schemas.openxmlformats.org/drawingml/2006/main" id="59" idx="1"/>
          </p:cNvCxnSpPr>
          <p:nvPr/>
        </p:nvCxnSpPr>
        <p:spPr>
          <a:xfrm xmlns:a="http://schemas.openxmlformats.org/drawingml/2006/main">
            <a:off x="6438900" y="3524250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61" name="df-f6-label">
            <a:extLst xmlns:a="http://schemas.openxmlformats.org/drawingml/2006/main">
              <a:ext uri="{FF2B5EF4-FFF2-40B4-BE49-F238E27FC236}">
                <a16:creationId xmlns:a16="http://schemas.microsoft.com/office/drawing/2014/main" id="{DF146BFA-FDBF-4572-AE9F-21FE208EF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24225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6. 告警、事件、值班、工单和变更</a:t>
            </a:r>
          </a:p>
        </p:txBody>
      </p:sp>
      <p:sp>
        <p:nvSpPr>
          <p:cNvPr id="62" name="df-f7-from">
            <a:extLst xmlns:a="http://schemas.openxmlformats.org/drawingml/2006/main">
              <a:ext uri="{FF2B5EF4-FFF2-40B4-BE49-F238E27FC236}">
                <a16:creationId xmlns:a16="http://schemas.microsoft.com/office/drawing/2014/main" id="{99B34C3B-0C54-4136-9F28-005E69DF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75285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63" name="df-f7-to">
            <a:extLst xmlns:a="http://schemas.openxmlformats.org/drawingml/2006/main">
              <a:ext uri="{FF2B5EF4-FFF2-40B4-BE49-F238E27FC236}">
                <a16:creationId xmlns:a16="http://schemas.microsoft.com/office/drawing/2014/main" id="{BCE2B372-C0E9-4681-A1FC-1FB50ED7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75285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75" name=""/>
          <p:cNvCxnSpPr>
            <a:stCxn xmlns:a="http://schemas.openxmlformats.org/drawingml/2006/main" id="62" idx="3"/>
            <a:endCxn xmlns:a="http://schemas.openxmlformats.org/drawingml/2006/main" id="63" idx="1"/>
          </p:cNvCxnSpPr>
          <p:nvPr/>
        </p:nvCxnSpPr>
        <p:spPr>
          <a:xfrm xmlns:a="http://schemas.openxmlformats.org/drawingml/2006/main">
            <a:off x="6438900" y="3762375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65" name="df-f7-label">
            <a:extLst xmlns:a="http://schemas.openxmlformats.org/drawingml/2006/main">
              <a:ext uri="{FF2B5EF4-FFF2-40B4-BE49-F238E27FC236}">
                <a16:creationId xmlns:a16="http://schemas.microsoft.com/office/drawing/2014/main" id="{44D57B2B-20CD-48FA-8A9B-1A61127B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562350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9599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7. 指标、Trace、资产、知识与RCA</a:t>
            </a:r>
          </a:p>
        </p:txBody>
      </p:sp>
      <p:sp>
        <p:nvSpPr>
          <p:cNvPr id="66" name="df-f8-from">
            <a:extLst xmlns:a="http://schemas.openxmlformats.org/drawingml/2006/main">
              <a:ext uri="{FF2B5EF4-FFF2-40B4-BE49-F238E27FC236}">
                <a16:creationId xmlns:a16="http://schemas.microsoft.com/office/drawing/2014/main" id="{ED21FD50-3909-4FAE-9480-01C5BEB4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9909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67" name="df-f8-to">
            <a:extLst xmlns:a="http://schemas.openxmlformats.org/drawingml/2006/main">
              <a:ext uri="{FF2B5EF4-FFF2-40B4-BE49-F238E27FC236}">
                <a16:creationId xmlns:a16="http://schemas.microsoft.com/office/drawing/2014/main" id="{B813E5F3-708F-4132-AC1D-06468D23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9909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79" name=""/>
          <p:cNvCxnSpPr>
            <a:stCxn xmlns:a="http://schemas.openxmlformats.org/drawingml/2006/main" id="66" idx="1"/>
            <a:endCxn xmlns:a="http://schemas.openxmlformats.org/drawingml/2006/main" id="67" idx="3"/>
          </p:cNvCxnSpPr>
          <p:nvPr/>
        </p:nvCxnSpPr>
        <p:spPr>
          <a:xfrm xmlns:a="http://schemas.openxmlformats.org/drawingml/2006/main" flipH="1">
            <a:off x="3390900" y="4000500"/>
            <a:ext cx="4552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69" name="df-f8-label">
            <a:extLst xmlns:a="http://schemas.openxmlformats.org/drawingml/2006/main">
              <a:ext uri="{FF2B5EF4-FFF2-40B4-BE49-F238E27FC236}">
                <a16:creationId xmlns:a16="http://schemas.microsoft.com/office/drawing/2014/main" id="{EEE328EF-F3BA-49BD-B9C8-0425485A6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800475"/>
            <a:ext cx="441960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8. 校验对象、时间、版本和更新时间</a:t>
            </a:r>
          </a:p>
        </p:txBody>
      </p:sp>
      <p:sp>
        <p:nvSpPr>
          <p:cNvPr id="70" name="df-f9-from">
            <a:extLst xmlns:a="http://schemas.openxmlformats.org/drawingml/2006/main">
              <a:ext uri="{FF2B5EF4-FFF2-40B4-BE49-F238E27FC236}">
                <a16:creationId xmlns:a16="http://schemas.microsoft.com/office/drawing/2014/main" id="{1B42E323-4EAD-4AFC-82DC-EFA07447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229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1" name="df-f9-to">
            <a:extLst xmlns:a="http://schemas.openxmlformats.org/drawingml/2006/main">
              <a:ext uri="{FF2B5EF4-FFF2-40B4-BE49-F238E27FC236}">
                <a16:creationId xmlns:a16="http://schemas.microsoft.com/office/drawing/2014/main" id="{95559C49-684C-496A-B104-EF301215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229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83" name=""/>
          <p:cNvCxnSpPr>
            <a:stCxn xmlns:a="http://schemas.openxmlformats.org/drawingml/2006/main" id="70" idx="3"/>
            <a:endCxn xmlns:a="http://schemas.openxmlformats.org/drawingml/2006/main" id="71" idx="1"/>
          </p:cNvCxnSpPr>
          <p:nvPr/>
        </p:nvCxnSpPr>
        <p:spPr>
          <a:xfrm xmlns:a="http://schemas.openxmlformats.org/drawingml/2006/main">
            <a:off x="3390900" y="4238625"/>
            <a:ext cx="6076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73" name="df-f9-label">
            <a:extLst xmlns:a="http://schemas.openxmlformats.org/drawingml/2006/main">
              <a:ext uri="{FF2B5EF4-FFF2-40B4-BE49-F238E27FC236}">
                <a16:creationId xmlns:a16="http://schemas.microsoft.com/office/drawing/2014/main" id="{0F3104B4-0006-4349-AB1A-7CD3D40E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038600"/>
            <a:ext cx="594360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9. 生成展示投影并写入缓存</a:t>
            </a:r>
          </a:p>
        </p:txBody>
      </p:sp>
      <p:sp>
        <p:nvSpPr>
          <p:cNvPr id="74" name="df-f10-from">
            <a:extLst xmlns:a="http://schemas.openxmlformats.org/drawingml/2006/main">
              <a:ext uri="{FF2B5EF4-FFF2-40B4-BE49-F238E27FC236}">
                <a16:creationId xmlns:a16="http://schemas.microsoft.com/office/drawing/2014/main" id="{1E0E39E1-176C-432C-9452-E01E4E9E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46722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5" name="df-f10-to">
            <a:extLst xmlns:a="http://schemas.openxmlformats.org/drawingml/2006/main">
              <a:ext uri="{FF2B5EF4-FFF2-40B4-BE49-F238E27FC236}">
                <a16:creationId xmlns:a16="http://schemas.microsoft.com/office/drawing/2014/main" id="{E5791D1D-96FC-4C3B-8844-AE970C29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46722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87" name=""/>
          <p:cNvCxnSpPr>
            <a:stCxn xmlns:a="http://schemas.openxmlformats.org/drawingml/2006/main" id="74" idx="1"/>
            <a:endCxn xmlns:a="http://schemas.openxmlformats.org/drawingml/2006/main" id="75" idx="3"/>
          </p:cNvCxnSpPr>
          <p:nvPr/>
        </p:nvCxnSpPr>
        <p:spPr>
          <a:xfrm xmlns:a="http://schemas.openxmlformats.org/drawingml/2006/main" flipH="1">
            <a:off x="3390900" y="4476750"/>
            <a:ext cx="6076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77" name="df-f10-label">
            <a:extLst xmlns:a="http://schemas.openxmlformats.org/drawingml/2006/main">
              <a:ext uri="{FF2B5EF4-FFF2-40B4-BE49-F238E27FC236}">
                <a16:creationId xmlns:a16="http://schemas.microsoft.com/office/drawing/2014/main" id="{91C5A6E3-1773-47C4-AF1D-D920DE20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276725"/>
            <a:ext cx="594360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6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10. 返回展示数据和快照索引</a:t>
            </a:r>
          </a:p>
        </p:txBody>
      </p:sp>
      <p:sp>
        <p:nvSpPr>
          <p:cNvPr id="78" name="df-f11-from">
            <a:extLst xmlns:a="http://schemas.openxmlformats.org/drawingml/2006/main">
              <a:ext uri="{FF2B5EF4-FFF2-40B4-BE49-F238E27FC236}">
                <a16:creationId xmlns:a16="http://schemas.microsoft.com/office/drawing/2014/main" id="{6EAA5647-5838-43D0-B922-E40BE6C2F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7529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9" name="df-f11-to">
            <a:extLst xmlns:a="http://schemas.openxmlformats.org/drawingml/2006/main">
              <a:ext uri="{FF2B5EF4-FFF2-40B4-BE49-F238E27FC236}">
                <a16:creationId xmlns:a16="http://schemas.microsoft.com/office/drawing/2014/main" id="{BBF9632C-A07E-4262-89E4-FF26D81F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47529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91" name=""/>
          <p:cNvCxnSpPr>
            <a:stCxn xmlns:a="http://schemas.openxmlformats.org/drawingml/2006/main" id="78" idx="1"/>
            <a:endCxn xmlns:a="http://schemas.openxmlformats.org/drawingml/2006/main" id="79" idx="3"/>
          </p:cNvCxnSpPr>
          <p:nvPr/>
        </p:nvCxnSpPr>
        <p:spPr>
          <a:xfrm xmlns:a="http://schemas.openxmlformats.org/drawingml/2006/main" flipH="1">
            <a:off x="1866900" y="4762500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81" name="df-f11-label">
            <a:extLst xmlns:a="http://schemas.openxmlformats.org/drawingml/2006/main">
              <a:ext uri="{FF2B5EF4-FFF2-40B4-BE49-F238E27FC236}">
                <a16:creationId xmlns:a16="http://schemas.microsoft.com/office/drawing/2014/main" id="{F3AC8916-97F9-4B9F-9287-E6106757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562475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AF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11. 全链路视图与数据状态</a:t>
            </a:r>
          </a:p>
        </p:txBody>
      </p:sp>
      <p:sp>
        <p:nvSpPr>
          <p:cNvPr id="82" name="df-f12-from">
            <a:extLst xmlns:a="http://schemas.openxmlformats.org/drawingml/2006/main">
              <a:ext uri="{FF2B5EF4-FFF2-40B4-BE49-F238E27FC236}">
                <a16:creationId xmlns:a16="http://schemas.microsoft.com/office/drawing/2014/main" id="{F7B0BC17-FC47-4346-8248-C181D709F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4991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83" name="df-f12-to">
            <a:extLst xmlns:a="http://schemas.openxmlformats.org/drawingml/2006/main">
              <a:ext uri="{FF2B5EF4-FFF2-40B4-BE49-F238E27FC236}">
                <a16:creationId xmlns:a16="http://schemas.microsoft.com/office/drawing/2014/main" id="{52FEA967-8CE2-44C5-92CA-497CAA0D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991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95" name=""/>
          <p:cNvCxnSpPr>
            <a:stCxn xmlns:a="http://schemas.openxmlformats.org/drawingml/2006/main" id="82" idx="3"/>
            <a:endCxn xmlns:a="http://schemas.openxmlformats.org/drawingml/2006/main" id="83" idx="1"/>
          </p:cNvCxnSpPr>
          <p:nvPr/>
        </p:nvCxnSpPr>
        <p:spPr>
          <a:xfrm xmlns:a="http://schemas.openxmlformats.org/drawingml/2006/main">
            <a:off x="1866900" y="5000625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85" name="df-f12-label">
            <a:extLst xmlns:a="http://schemas.openxmlformats.org/drawingml/2006/main">
              <a:ext uri="{FF2B5EF4-FFF2-40B4-BE49-F238E27FC236}">
                <a16:creationId xmlns:a16="http://schemas.microsoft.com/office/drawing/2014/main" id="{1E82BFAC-C564-46E3-B124-4C8F7057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800600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AF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8755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12. 筛选、下钻、路径、对比和时间回放</a:t>
            </a:r>
          </a:p>
        </p:txBody>
      </p:sp>
      <p:sp>
        <p:nvSpPr>
          <p:cNvPr id="86" name="df-f13-from">
            <a:extLst xmlns:a="http://schemas.openxmlformats.org/drawingml/2006/main">
              <a:ext uri="{FF2B5EF4-FFF2-40B4-BE49-F238E27FC236}">
                <a16:creationId xmlns:a16="http://schemas.microsoft.com/office/drawing/2014/main" id="{E601CCDD-46CF-4632-8071-A3A7B3A0A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522922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87" name="df-f13-to">
            <a:extLst xmlns:a="http://schemas.openxmlformats.org/drawingml/2006/main">
              <a:ext uri="{FF2B5EF4-FFF2-40B4-BE49-F238E27FC236}">
                <a16:creationId xmlns:a16="http://schemas.microsoft.com/office/drawing/2014/main" id="{069ACEB6-EFC4-47AA-B58B-E4596FAC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22922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99" name=""/>
          <p:cNvCxnSpPr>
            <a:stCxn xmlns:a="http://schemas.openxmlformats.org/drawingml/2006/main" id="86" idx="3"/>
            <a:endCxn xmlns:a="http://schemas.openxmlformats.org/drawingml/2006/main" id="87" idx="1"/>
          </p:cNvCxnSpPr>
          <p:nvPr/>
        </p:nvCxnSpPr>
        <p:spPr>
          <a:xfrm xmlns:a="http://schemas.openxmlformats.org/drawingml/2006/main">
            <a:off x="3390900" y="5238750"/>
            <a:ext cx="3028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89" name="df-f13-label">
            <a:extLst xmlns:a="http://schemas.openxmlformats.org/drawingml/2006/main">
              <a:ext uri="{FF2B5EF4-FFF2-40B4-BE49-F238E27FC236}">
                <a16:creationId xmlns:a16="http://schemas.microsoft.com/office/drawing/2014/main" id="{395CB332-75E9-4EED-8450-982DEF03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5038725"/>
            <a:ext cx="289560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AF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13. 按对象或时间片增量查询关系中心</a:t>
            </a:r>
          </a:p>
        </p:txBody>
      </p:sp>
      <p:sp>
        <p:nvSpPr>
          <p:cNvPr id="90" name="df-f14-from">
            <a:extLst xmlns:a="http://schemas.openxmlformats.org/drawingml/2006/main">
              <a:ext uri="{FF2B5EF4-FFF2-40B4-BE49-F238E27FC236}">
                <a16:creationId xmlns:a16="http://schemas.microsoft.com/office/drawing/2014/main" id="{B1E40CC7-5567-43C6-8585-262FBFE44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55149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91" name="df-f14-to">
            <a:extLst xmlns:a="http://schemas.openxmlformats.org/drawingml/2006/main">
              <a:ext uri="{FF2B5EF4-FFF2-40B4-BE49-F238E27FC236}">
                <a16:creationId xmlns:a16="http://schemas.microsoft.com/office/drawing/2014/main" id="{5DD2A636-4796-4C82-ACB7-ABAA42DD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51497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03" name=""/>
          <p:cNvCxnSpPr>
            <a:stCxn xmlns:a="http://schemas.openxmlformats.org/drawingml/2006/main" id="90" idx="3"/>
            <a:endCxn xmlns:a="http://schemas.openxmlformats.org/drawingml/2006/main" id="91" idx="1"/>
          </p:cNvCxnSpPr>
          <p:nvPr/>
        </p:nvCxnSpPr>
        <p:spPr>
          <a:xfrm xmlns:a="http://schemas.openxmlformats.org/drawingml/2006/main">
            <a:off x="3390900" y="5524500"/>
            <a:ext cx="6076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93" name="df-f14-label">
            <a:extLst xmlns:a="http://schemas.openxmlformats.org/drawingml/2006/main">
              <a:ext uri="{FF2B5EF4-FFF2-40B4-BE49-F238E27FC236}">
                <a16:creationId xmlns:a16="http://schemas.microsoft.com/office/drawing/2014/main" id="{CF1A688B-DF10-492D-9344-FBB3332C2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5324475"/>
            <a:ext cx="594360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14. 保存绑定数据版本的展示快照</a:t>
            </a:r>
          </a:p>
        </p:txBody>
      </p:sp>
      <p:sp>
        <p:nvSpPr>
          <p:cNvPr id="94" name="df-f15-from">
            <a:extLst xmlns:a="http://schemas.openxmlformats.org/drawingml/2006/main">
              <a:ext uri="{FF2B5EF4-FFF2-40B4-BE49-F238E27FC236}">
                <a16:creationId xmlns:a16="http://schemas.microsoft.com/office/drawing/2014/main" id="{AF7E8464-3B6F-47B8-9B20-932D3054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75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95" name="df-f15-to">
            <a:extLst xmlns:a="http://schemas.openxmlformats.org/drawingml/2006/main">
              <a:ext uri="{FF2B5EF4-FFF2-40B4-BE49-F238E27FC236}">
                <a16:creationId xmlns:a16="http://schemas.microsoft.com/office/drawing/2014/main" id="{C8755703-3B98-4A04-A7A9-7A5CC0F6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57531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07" name=""/>
          <p:cNvCxnSpPr>
            <a:stCxn xmlns:a="http://schemas.openxmlformats.org/drawingml/2006/main" id="94" idx="3"/>
            <a:endCxn xmlns:a="http://schemas.openxmlformats.org/drawingml/2006/main" id="95" idx="1"/>
          </p:cNvCxnSpPr>
          <p:nvPr/>
        </p:nvCxnSpPr>
        <p:spPr>
          <a:xfrm xmlns:a="http://schemas.openxmlformats.org/drawingml/2006/main">
            <a:off x="1866900" y="5762625"/>
            <a:ext cx="1504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97" name="df-f15-label">
            <a:extLst xmlns:a="http://schemas.openxmlformats.org/drawingml/2006/main">
              <a:ext uri="{FF2B5EF4-FFF2-40B4-BE49-F238E27FC236}">
                <a16:creationId xmlns:a16="http://schemas.microsoft.com/office/drawing/2014/main" id="{B8B9C5C0-6B7E-40FF-B300-199DAC5D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562600"/>
            <a:ext cx="20764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15. 导出、分享或用于大屏轮播</a:t>
            </a:r>
          </a:p>
        </p:txBody>
      </p:sp>
      <p:sp>
        <p:nvSpPr>
          <p:cNvPr id="98" name="df-f16-from">
            <a:extLst xmlns:a="http://schemas.openxmlformats.org/drawingml/2006/main">
              <a:ext uri="{FF2B5EF4-FFF2-40B4-BE49-F238E27FC236}">
                <a16:creationId xmlns:a16="http://schemas.microsoft.com/office/drawing/2014/main" id="{F3D8BCCC-1560-4706-98FA-2014F06D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599122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99" name="df-f16-to">
            <a:extLst xmlns:a="http://schemas.openxmlformats.org/drawingml/2006/main">
              <a:ext uri="{FF2B5EF4-FFF2-40B4-BE49-F238E27FC236}">
                <a16:creationId xmlns:a16="http://schemas.microsoft.com/office/drawing/2014/main" id="{72D2A6AE-2EA1-4459-A361-4591FF0D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5991225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11" name=""/>
          <p:cNvCxnSpPr>
            <a:stCxn xmlns:a="http://schemas.openxmlformats.org/drawingml/2006/main" id="98" idx="3"/>
            <a:endCxn xmlns:a="http://schemas.openxmlformats.org/drawingml/2006/main" id="99" idx="1"/>
          </p:cNvCxnSpPr>
          <p:nvPr/>
        </p:nvCxnSpPr>
        <p:spPr>
          <a:xfrm xmlns:a="http://schemas.openxmlformats.org/drawingml/2006/main">
            <a:off x="3390900" y="6000750"/>
            <a:ext cx="76009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>
            <a:solidFill>
              <a:srgbClr val="4A86C3"/>
            </a:solidFill>
            <a:prstDash val="solid"/>
            <a:tailEnd type="triangle" w="sm" len="sm"/>
          </a:ln>
        </p:spPr>
      </p:cxnSp>
      <p:sp>
        <p:nvSpPr>
          <p:cNvPr id="101" name="df-f16-label">
            <a:extLst xmlns:a="http://schemas.openxmlformats.org/drawingml/2006/main">
              <a:ext uri="{FF2B5EF4-FFF2-40B4-BE49-F238E27FC236}">
                <a16:creationId xmlns:a16="http://schemas.microsoft.com/office/drawing/2014/main" id="{CA1FA2AC-3B8F-4016-99CE-6E4E17A9C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5800725"/>
            <a:ext cx="746760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28575" tIns="0" rIns="28575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35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16. 记录访问、分享和视图质量</a:t>
            </a:r>
          </a:p>
        </p:txBody>
      </p:sp>
      <p:sp>
        <p:nvSpPr>
          <p:cNvPr id="102" name="df-p-1">
            <a:extLst xmlns:a="http://schemas.openxmlformats.org/drawingml/2006/main">
              <a:ext uri="{FF2B5EF4-FFF2-40B4-BE49-F238E27FC236}">
                <a16:creationId xmlns:a16="http://schemas.microsoft.com/office/drawing/2014/main" id="{F4E289D5-48FA-44BE-B3CE-D3CAC186C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524000"/>
            <a:ext cx="1333500" cy="447675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DF5FD"/>
          </a:solidFill>
          <a:ln xmlns:a="http://schemas.openxmlformats.org/drawingml/2006/main" w="11430">
            <a:solidFill>
              <a:srgbClr val="78A9D5"/>
            </a:solidFill>
            <a:prstDash val="solid"/>
          </a:ln>
        </p:spPr>
        <p:txBody>
          <a:bodyPr xmlns:a="http://schemas.openxmlformats.org/drawingml/2006/main" wrap="square" lIns="47625" tIns="38100" rIns="47625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业务使用方</a:t>
            </a:r>
          </a:p>
        </p:txBody>
      </p:sp>
      <p:sp>
        <p:nvSpPr>
          <p:cNvPr id="103" name="df-p-2">
            <a:extLst xmlns:a="http://schemas.openxmlformats.org/drawingml/2006/main">
              <a:ext uri="{FF2B5EF4-FFF2-40B4-BE49-F238E27FC236}">
                <a16:creationId xmlns:a16="http://schemas.microsoft.com/office/drawing/2014/main" id="{BDBC7AD1-CC7F-4C54-B2CC-252C976D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524000"/>
            <a:ext cx="1333500" cy="447675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DF5FD"/>
          </a:solidFill>
          <a:ln xmlns:a="http://schemas.openxmlformats.org/drawingml/2006/main" w="11430">
            <a:solidFill>
              <a:srgbClr val="78A9D5"/>
            </a:solidFill>
            <a:prstDash val="solid"/>
          </a:ln>
        </p:spPr>
        <p:txBody>
          <a:bodyPr xmlns:a="http://schemas.openxmlformats.org/drawingml/2006/main" wrap="square" lIns="47625" tIns="38100" rIns="47625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场景与视图</a:t>
            </a:r>
          </a:p>
        </p:txBody>
      </p:sp>
      <p:sp>
        <p:nvSpPr>
          <p:cNvPr id="104" name="df-p-3">
            <a:extLst xmlns:a="http://schemas.openxmlformats.org/drawingml/2006/main">
              <a:ext uri="{FF2B5EF4-FFF2-40B4-BE49-F238E27FC236}">
                <a16:creationId xmlns:a16="http://schemas.microsoft.com/office/drawing/2014/main" id="{BCA5F54A-3B79-4D5C-974F-5671D7192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524000"/>
            <a:ext cx="1333500" cy="447675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DF5FD"/>
          </a:solidFill>
          <a:ln xmlns:a="http://schemas.openxmlformats.org/drawingml/2006/main" w="11430">
            <a:solidFill>
              <a:srgbClr val="78A9D5"/>
            </a:solidFill>
            <a:prstDash val="solid"/>
          </a:ln>
        </p:spPr>
        <p:txBody>
          <a:bodyPr xmlns:a="http://schemas.openxmlformats.org/drawingml/2006/main" wrap="square" lIns="47625" tIns="38100" rIns="47625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查询上下文</a:t>
            </a:r>
          </a:p>
        </p:txBody>
      </p:sp>
      <p:sp>
        <p:nvSpPr>
          <p:cNvPr id="105" name="df-p-4">
            <a:extLst xmlns:a="http://schemas.openxmlformats.org/drawingml/2006/main">
              <a:ext uri="{FF2B5EF4-FFF2-40B4-BE49-F238E27FC236}">
                <a16:creationId xmlns:a16="http://schemas.microsoft.com/office/drawing/2014/main" id="{0CB53028-0D84-4EAB-99A0-ED7644D1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1524000"/>
            <a:ext cx="1333500" cy="447675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DF5FD"/>
          </a:solidFill>
          <a:ln xmlns:a="http://schemas.openxmlformats.org/drawingml/2006/main" w="11430">
            <a:solidFill>
              <a:srgbClr val="78A9D5"/>
            </a:solidFill>
            <a:prstDash val="solid"/>
          </a:ln>
        </p:spPr>
        <p:txBody>
          <a:bodyPr xmlns:a="http://schemas.openxmlformats.org/drawingml/2006/main" wrap="square" lIns="47625" tIns="38100" rIns="47625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关系中心</a:t>
            </a:r>
          </a:p>
        </p:txBody>
      </p:sp>
      <p:sp>
        <p:nvSpPr>
          <p:cNvPr id="106" name="df-p-5">
            <a:extLst xmlns:a="http://schemas.openxmlformats.org/drawingml/2006/main">
              <a:ext uri="{FF2B5EF4-FFF2-40B4-BE49-F238E27FC236}">
                <a16:creationId xmlns:a16="http://schemas.microsoft.com/office/drawing/2014/main" id="{747E0D2F-CA6A-490B-AF09-243C0BA74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524000"/>
            <a:ext cx="1333500" cy="447675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DF5FD"/>
          </a:solidFill>
          <a:ln xmlns:a="http://schemas.openxmlformats.org/drawingml/2006/main" w="11430">
            <a:solidFill>
              <a:srgbClr val="78A9D5"/>
            </a:solidFill>
            <a:prstDash val="solid"/>
          </a:ln>
        </p:spPr>
        <p:txBody>
          <a:bodyPr xmlns:a="http://schemas.openxmlformats.org/drawingml/2006/main" wrap="square" lIns="47625" tIns="38100" rIns="47625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展示投影</a:t>
            </a:r>
          </a:p>
        </p:txBody>
      </p:sp>
      <p:sp>
        <p:nvSpPr>
          <p:cNvPr id="107" name="df-p-6">
            <a:extLst xmlns:a="http://schemas.openxmlformats.org/drawingml/2006/main">
              <a:ext uri="{FF2B5EF4-FFF2-40B4-BE49-F238E27FC236}">
                <a16:creationId xmlns:a16="http://schemas.microsoft.com/office/drawing/2014/main" id="{D0F80036-90BE-4BBE-BDD2-AEC22E00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1524000"/>
            <a:ext cx="1333500" cy="447675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DF5FD"/>
          </a:solidFill>
          <a:ln xmlns:a="http://schemas.openxmlformats.org/drawingml/2006/main" w="11430">
            <a:solidFill>
              <a:srgbClr val="78A9D5"/>
            </a:solidFill>
            <a:prstDash val="solid"/>
          </a:ln>
        </p:spPr>
        <p:txBody>
          <a:bodyPr xmlns:a="http://schemas.openxmlformats.org/drawingml/2006/main" wrap="square" lIns="47625" tIns="38100" rIns="47625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缓存与快照</a:t>
            </a:r>
          </a:p>
        </p:txBody>
      </p:sp>
      <p:sp>
        <p:nvSpPr>
          <p:cNvPr id="108" name="df-p-7">
            <a:extLst xmlns:a="http://schemas.openxmlformats.org/drawingml/2006/main">
              <a:ext uri="{FF2B5EF4-FFF2-40B4-BE49-F238E27FC236}">
                <a16:creationId xmlns:a16="http://schemas.microsoft.com/office/drawing/2014/main" id="{C3E28824-27D7-4B67-B10D-85326888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1524000"/>
            <a:ext cx="1333500" cy="447675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DF5FD"/>
          </a:solidFill>
          <a:ln xmlns:a="http://schemas.openxmlformats.org/drawingml/2006/main" w="11430">
            <a:solidFill>
              <a:srgbClr val="78A9D5"/>
            </a:solidFill>
            <a:prstDash val="solid"/>
          </a:ln>
        </p:spPr>
        <p:txBody>
          <a:bodyPr xmlns:a="http://schemas.openxmlformats.org/drawingml/2006/main" wrap="square" lIns="47625" tIns="38100" rIns="47625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238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展示输出／审计</a:t>
            </a:r>
          </a:p>
        </p:txBody>
      </p:sp>
      <p:sp>
        <p:nvSpPr>
          <p:cNvPr id="109" name="df-store-pg">
            <a:extLst xmlns:a="http://schemas.openxmlformats.org/drawingml/2006/main">
              <a:ext uri="{FF2B5EF4-FFF2-40B4-BE49-F238E27FC236}">
                <a16:creationId xmlns:a16="http://schemas.microsoft.com/office/drawing/2014/main" id="{2A69B41B-BEA5-49B6-9EF7-E55AC77F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6200775"/>
            <a:ext cx="1295400" cy="323850"/>
          </a:xfrm>
          <a:prstGeom xmlns:a="http://schemas.openxmlformats.org/drawingml/2006/main" prst="can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91AFCC"/>
            </a:solidFill>
            <a:prstDash val="solid"/>
          </a:ln>
        </p:spPr>
        <p:txBody>
          <a:bodyPr xmlns:a="http://schemas.openxmlformats.org/drawingml/2006/main" wrap="square" lIns="47625" tIns="47625" rIns="47625" bIns="28575" anchor="ctr">
            <a:normAutofit fontScale="8175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13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13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视图配置／审计</a:t>
            </a:r>
          </a:p>
        </p:txBody>
      </p:sp>
      <p:sp>
        <p:nvSpPr>
          <p:cNvPr id="110" name="df-store-context">
            <a:extLst xmlns:a="http://schemas.openxmlformats.org/drawingml/2006/main">
              <a:ext uri="{FF2B5EF4-FFF2-40B4-BE49-F238E27FC236}">
                <a16:creationId xmlns:a16="http://schemas.microsoft.com/office/drawing/2014/main" id="{C385396A-1DD5-4460-B051-43A0A11AE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6200775"/>
            <a:ext cx="1200150" cy="323850"/>
          </a:xfrm>
          <a:prstGeom xmlns:a="http://schemas.openxmlformats.org/drawingml/2006/main" prst="can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91AFCC"/>
            </a:solidFill>
            <a:prstDash val="solid"/>
          </a:ln>
        </p:spPr>
        <p:txBody>
          <a:bodyPr xmlns:a="http://schemas.openxmlformats.org/drawingml/2006/main" wrap="square" lIns="47625" tIns="47625" rIns="47625" bIns="28575" anchor="ctr">
            <a:normAutofit fontScale="8175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13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13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查询上下文</a:t>
            </a:r>
          </a:p>
        </p:txBody>
      </p:sp>
      <p:sp>
        <p:nvSpPr>
          <p:cNvPr id="111" name="df-store-cache">
            <a:extLst xmlns:a="http://schemas.openxmlformats.org/drawingml/2006/main">
              <a:ext uri="{FF2B5EF4-FFF2-40B4-BE49-F238E27FC236}">
                <a16:creationId xmlns:a16="http://schemas.microsoft.com/office/drawing/2014/main" id="{266422F1-70E1-4A17-A7A9-D006CEAE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6200775"/>
            <a:ext cx="1295400" cy="323850"/>
          </a:xfrm>
          <a:prstGeom xmlns:a="http://schemas.openxmlformats.org/drawingml/2006/main" prst="can">
            <a:avLst/>
          </a:prstGeom>
          <a:solidFill xmlns:a="http://schemas.openxmlformats.org/drawingml/2006/main">
            <a:srgbClr val="FFF5CF"/>
          </a:solidFill>
          <a:ln xmlns:a="http://schemas.openxmlformats.org/drawingml/2006/main" w="9525">
            <a:solidFill>
              <a:srgbClr val="91AFCC"/>
            </a:solidFill>
            <a:prstDash val="solid"/>
          </a:ln>
        </p:spPr>
        <p:txBody>
          <a:bodyPr xmlns:a="http://schemas.openxmlformats.org/drawingml/2006/main" wrap="square" lIns="47625" tIns="47625" rIns="47625" bIns="28575" anchor="ctr">
            <a:normAutofit fontScale="8175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13" b="1">
                <a:solidFill>
                  <a:srgbClr val="172238"/>
                </a:solidFill>
                <a:latin typeface="PingFang SC"/>
                <a:ea typeface="PingFang SC"/>
                <a:cs typeface="PingFang SC"/>
              </a:defRPr>
            </a:pPr>
            <a:r>
              <a:rPr sz="1013" b="1">
                <a:solidFill>
                  <a:srgbClr val="172238"/>
                </a:solidFill>
                <a:latin typeface="PingFang SC"/>
                <a:ea typeface="PingFang SC"/>
                <a:cs typeface="PingFang SC"/>
              </a:rPr>
              <a:t>临时缓存／快照</a:t>
            </a:r>
          </a:p>
        </p:txBody>
      </p:sp>
    </p:spTree>
    <p:extLst>
      <p:ext uri="{BB962C8B-B14F-4D97-AF65-F5344CB8AC3E}">
        <p14:creationId xmlns:p14="http://schemas.microsoft.com/office/powerpoint/2010/main" val="9609198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2026-08-01T10:26:43.7880000Z</dcterms:created>
  <dcterms:modified xsi:type="dcterms:W3CDTF">2026-08-01T10:26:43.7880000Z</dcterms:modified>
</coreProperties>
</file>