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ded301b86164d52" /><Relationship Type="http://schemas.openxmlformats.org/officeDocument/2006/relationships/extended-properties" Target="/docProps/app.xml" Id="R9edc7c3496b54a68" /><Relationship Type="http://schemas.openxmlformats.org/officeDocument/2006/relationships/officeDocument" Target="/ppt/presentation.xml" Id="Re352587e3248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1615865aa407a"/>
  </p:sldMasterIdLst>
  <p:notesMasterIdLst>
    <p:notesMasterId xmlns:r="http://schemas.openxmlformats.org/officeDocument/2006/relationships" r:id="R8f66239807324499"/>
  </p:notesMasterIdLst>
  <p:sldIdLst>
    <p:sldId xmlns:r="http://schemas.openxmlformats.org/officeDocument/2006/relationships" id="256" r:id="R5ca41697494e484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6a8c6efd42b48cb" /><Relationship Type="http://schemas.openxmlformats.org/officeDocument/2006/relationships/slideMaster" Target="/ppt/slideMasters/slideMaster1.xml" Id="R6d31615865aa407a" /><Relationship Type="http://schemas.openxmlformats.org/officeDocument/2006/relationships/notesMaster" Target="/ppt/notesMasters/notesMaster1.xml" Id="R8f66239807324499" /><Relationship Type="http://schemas.openxmlformats.org/officeDocument/2006/relationships/presProps" Target="/ppt/presProps.xml" Id="R52f80c5978fd453a" /><Relationship Type="http://schemas.openxmlformats.org/officeDocument/2006/relationships/tableStyles" Target="/ppt/tableStyles.xml" Id="R376963d906cd44aa" /><Relationship Type="http://schemas.openxmlformats.org/officeDocument/2006/relationships/slide" Target="/ppt/slides/slide1.xml" Id="R5ca41697494e484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33413f6f811416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dde0f437acc42be" /><Relationship Type="http://schemas.openxmlformats.org/officeDocument/2006/relationships/notesMaster" Target="/ppt/notesMasters/notesMaster1.xml" Id="R4d8197fa4de84fe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screenshot: visual and structural reference only; all visible wording, capability groupings, and layer definitions were independently reorganized for a business-facing presentation.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720055c1a406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02461c4bf984494" /><Relationship Type="http://schemas.openxmlformats.org/officeDocument/2006/relationships/slideLayout" Target="/ppt/slideLayouts/slideLayout1.xml" Id="R12db7cc5ee664b6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db7cc5ee664b6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d7a2fc594a85" /><Relationship Type="http://schemas.openxmlformats.org/officeDocument/2006/relationships/notesSlide" Target="/ppt/notesSlides/notesSlide1.xml" Id="R2b08c50fb753490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E1EE5C8-5EAF-4C15-A1EC-D37F42CF3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"/>
            <a:ext cx="8429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225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链路知识中心——面向业务的功能分层架构</a:t>
            </a:r>
          </a:p>
        </p:txBody>
      </p:sp>
      <p:sp>
        <p:nvSpPr>
          <p:cNvPr id="2" name="project-label">
            <a:extLst xmlns:a="http://schemas.openxmlformats.org/drawingml/2006/main">
              <a:ext uri="{FF2B5EF4-FFF2-40B4-BE49-F238E27FC236}">
                <a16:creationId xmlns:a16="http://schemas.microsoft.com/office/drawing/2014/main" id="{DF897FF3-7D12-4229-B87B-CFBA120E9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47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425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浦江项目｜方案设计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06C963D7-8E7E-4B3C-A3E0-93111BE72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66750"/>
            <a:ext cx="828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5D6B7A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5D6B7A"/>
                </a:solidFill>
                <a:latin typeface="PingFang SC"/>
                <a:ea typeface="PingFang SC"/>
                <a:cs typeface="PingFang SC"/>
              </a:rPr>
              <a:t>从实际运维资料出发，让知识在值守、研判、处置和复盘中直接发挥作用</a:t>
            </a:r>
          </a:p>
        </p:txBody>
      </p:sp>
      <p:sp>
        <p:nvSpPr>
          <p:cNvPr id="4" name="value-pill">
            <a:extLst xmlns:a="http://schemas.openxmlformats.org/drawingml/2006/main">
              <a:ext uri="{FF2B5EF4-FFF2-40B4-BE49-F238E27FC236}">
                <a16:creationId xmlns:a16="http://schemas.microsoft.com/office/drawing/2014/main" id="{0BB36049-854B-4F08-812C-8AC0F92DB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647700"/>
            <a:ext cx="32575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5FE"/>
          </a:solidFill>
          <a:ln xmlns:a="http://schemas.openxmlformats.org/drawingml/2006/main" w="9525">
            <a:solidFill>
              <a:srgbClr val="BCD2EA"/>
            </a:solidFill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878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174F8A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174F8A"/>
                </a:solidFill>
                <a:latin typeface="PingFang SC"/>
                <a:ea typeface="PingFang SC"/>
                <a:cs typeface="PingFang SC"/>
              </a:rPr>
              <a:t>业务价值：找得到｜用得上｜可追溯｜能复用</a:t>
            </a:r>
          </a:p>
        </p:txBody>
      </p:sp>
      <p:sp>
        <p:nvSpPr>
          <p:cNvPr id="5" name="header-rule-gray">
            <a:extLst xmlns:a="http://schemas.openxmlformats.org/drawingml/2006/main">
              <a:ext uri="{FF2B5EF4-FFF2-40B4-BE49-F238E27FC236}">
                <a16:creationId xmlns:a16="http://schemas.microsoft.com/office/drawing/2014/main" id="{F6388BCB-8D59-4C1A-B741-BB00C1DA5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1EA"/>
          </a:solidFill>
          <a:ln xmlns:a="http://schemas.openxmlformats.org/drawingml/2006/main" w="0">
            <a:solidFill>
              <a:srgbClr val="D8E1EA"/>
            </a:solidFill>
            <a:prstDash val="solid"/>
          </a:ln>
        </p:spPr>
      </p:sp>
      <p:sp>
        <p:nvSpPr>
          <p:cNvPr id="6" name="header-rule-blue">
            <a:extLst xmlns:a="http://schemas.openxmlformats.org/drawingml/2006/main">
              <a:ext uri="{FF2B5EF4-FFF2-40B4-BE49-F238E27FC236}">
                <a16:creationId xmlns:a16="http://schemas.microsoft.com/office/drawing/2014/main" id="{B129DC8C-6CCD-4C6F-BE32-F30F19393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7" name="scene-surface">
            <a:extLst xmlns:a="http://schemas.openxmlformats.org/drawingml/2006/main">
              <a:ext uri="{FF2B5EF4-FFF2-40B4-BE49-F238E27FC236}">
                <a16:creationId xmlns:a16="http://schemas.microsoft.com/office/drawing/2014/main" id="{9973F3D6-BD45-4332-AA8A-97C5634CB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52525"/>
            <a:ext cx="11144250" cy="981075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EDF5FE"/>
          </a:solidFill>
          <a:ln xmlns:a="http://schemas.openxmlformats.org/drawingml/2006/main" w="10954">
            <a:solidFill>
              <a:srgbClr val="BCD2EA"/>
            </a:solidFill>
            <a:prstDash val="solid"/>
          </a:ln>
        </p:spPr>
      </p:sp>
      <p:sp>
        <p:nvSpPr>
          <p:cNvPr id="8" name="scene-rail">
            <a:extLst xmlns:a="http://schemas.openxmlformats.org/drawingml/2006/main">
              <a:ext uri="{FF2B5EF4-FFF2-40B4-BE49-F238E27FC236}">
                <a16:creationId xmlns:a16="http://schemas.microsoft.com/office/drawing/2014/main" id="{88F2BF87-A8A9-4BF7-BB39-18D66B978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52525"/>
            <a:ext cx="1009650" cy="981075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174F8A"/>
          </a:solidFill>
          <a:ln xmlns:a="http://schemas.openxmlformats.org/drawingml/2006/main" w="0">
            <a:solidFill>
              <a:srgbClr val="174F8A"/>
            </a:solidFill>
            <a:prstDash val="solid"/>
          </a:ln>
        </p:spPr>
      </p:sp>
      <p:sp>
        <p:nvSpPr>
          <p:cNvPr id="9" name="scene-label">
            <a:extLst xmlns:a="http://schemas.openxmlformats.org/drawingml/2006/main">
              <a:ext uri="{FF2B5EF4-FFF2-40B4-BE49-F238E27FC236}">
                <a16:creationId xmlns:a16="http://schemas.microsoft.com/office/drawing/2014/main" id="{C93E4B87-600F-415E-BB47-E6587E4B0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95400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85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使用场景</a:t>
            </a:r>
          </a:p>
        </p:txBody>
      </p:sp>
      <p:sp>
        <p:nvSpPr>
          <p:cNvPr id="10" name="scene-tag">
            <a:extLst xmlns:a="http://schemas.openxmlformats.org/drawingml/2006/main">
              <a:ext uri="{FF2B5EF4-FFF2-40B4-BE49-F238E27FC236}">
                <a16:creationId xmlns:a16="http://schemas.microsoft.com/office/drawing/2014/main" id="{8206713F-2F1F-4F19-BA96-4C3DF1F90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38300"/>
            <a:ext cx="8001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rPr>
              <a:t>最终服务</a:t>
            </a:r>
          </a:p>
        </p:txBody>
      </p:sp>
      <p:sp>
        <p:nvSpPr>
          <p:cNvPr id="11" name="scene-statement">
            <a:extLst xmlns:a="http://schemas.openxmlformats.org/drawingml/2006/main">
              <a:ext uri="{FF2B5EF4-FFF2-40B4-BE49-F238E27FC236}">
                <a16:creationId xmlns:a16="http://schemas.microsoft.com/office/drawing/2014/main" id="{92CF86F8-7522-472A-9821-C3C5470EA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219200"/>
            <a:ext cx="97345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174F8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174F8A"/>
                </a:solidFill>
                <a:latin typeface="PingFang SC"/>
                <a:ea typeface="PingFang SC"/>
                <a:cs typeface="PingFang SC"/>
              </a:rPr>
              <a:t>让不同角色在日常运维和故障处置中直接获得帮助</a:t>
            </a:r>
          </a:p>
        </p:txBody>
      </p:sp>
      <p:sp>
        <p:nvSpPr>
          <p:cNvPr id="12" name="scene-card-1">
            <a:extLst xmlns:a="http://schemas.openxmlformats.org/drawingml/2006/main">
              <a:ext uri="{FF2B5EF4-FFF2-40B4-BE49-F238E27FC236}">
                <a16:creationId xmlns:a16="http://schemas.microsoft.com/office/drawing/2014/main" id="{495B801B-9AC9-4748-9CF1-08660F8CA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495425"/>
            <a:ext cx="187071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CD2EA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8897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174F8A"/>
                </a:solidFill>
                <a:latin typeface="PingFang SC"/>
                <a:ea typeface="PingFang SC"/>
                <a:cs typeface="PingFang SC"/>
              </a:rPr>
              <a:t>日常值守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快速找到手册与历史经验</a:t>
            </a:r>
          </a:p>
        </p:txBody>
      </p:sp>
      <p:sp>
        <p:nvSpPr>
          <p:cNvPr id="13" name="scene-card-2">
            <a:extLst xmlns:a="http://schemas.openxmlformats.org/drawingml/2006/main">
              <a:ext uri="{FF2B5EF4-FFF2-40B4-BE49-F238E27FC236}">
                <a16:creationId xmlns:a16="http://schemas.microsoft.com/office/drawing/2014/main" id="{3430AC75-0586-4255-A4E4-47B970597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0935" y="1495425"/>
            <a:ext cx="187071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CD2EA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8897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174F8A"/>
                </a:solidFill>
                <a:latin typeface="PingFang SC"/>
                <a:ea typeface="PingFang SC"/>
                <a:cs typeface="PingFang SC"/>
              </a:rPr>
              <a:t>故障研判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结合告警与拓扑判断</a:t>
            </a:r>
          </a:p>
        </p:txBody>
      </p:sp>
      <p:sp>
        <p:nvSpPr>
          <p:cNvPr id="14" name="scene-card-3">
            <a:extLst xmlns:a="http://schemas.openxmlformats.org/drawingml/2006/main">
              <a:ext uri="{FF2B5EF4-FFF2-40B4-BE49-F238E27FC236}">
                <a16:creationId xmlns:a16="http://schemas.microsoft.com/office/drawing/2014/main" id="{BC715011-D6DE-4851-A779-0F310E37C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6895" y="1495425"/>
            <a:ext cx="187071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CD2EA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8897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174F8A"/>
                </a:solidFill>
                <a:latin typeface="PingFang SC"/>
                <a:ea typeface="PingFang SC"/>
                <a:cs typeface="PingFang SC"/>
              </a:rPr>
              <a:t>事件处置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获得排查与操作指引</a:t>
            </a:r>
          </a:p>
        </p:txBody>
      </p:sp>
      <p:sp>
        <p:nvSpPr>
          <p:cNvPr id="15" name="scene-card-4">
            <a:extLst xmlns:a="http://schemas.openxmlformats.org/drawingml/2006/main">
              <a:ext uri="{FF2B5EF4-FFF2-40B4-BE49-F238E27FC236}">
                <a16:creationId xmlns:a16="http://schemas.microsoft.com/office/drawing/2014/main" id="{70CD1961-CE76-4528-B74E-D0E8BC6DE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2855" y="1495425"/>
            <a:ext cx="187071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CD2EA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8897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174F8A"/>
                </a:solidFill>
                <a:latin typeface="PingFang SC"/>
                <a:ea typeface="PingFang SC"/>
                <a:cs typeface="PingFang SC"/>
              </a:rPr>
              <a:t>经验复盘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沉淀根因、措施与效果</a:t>
            </a:r>
          </a:p>
        </p:txBody>
      </p:sp>
      <p:sp>
        <p:nvSpPr>
          <p:cNvPr id="16" name="scene-card-5">
            <a:extLst xmlns:a="http://schemas.openxmlformats.org/drawingml/2006/main">
              <a:ext uri="{FF2B5EF4-FFF2-40B4-BE49-F238E27FC236}">
                <a16:creationId xmlns:a16="http://schemas.microsoft.com/office/drawing/2014/main" id="{17B8B3B0-A9CE-44AE-9992-8E226A1D3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8815" y="1495425"/>
            <a:ext cx="187071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CD2EA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8897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174F8A"/>
                </a:solidFill>
                <a:latin typeface="PingFang SC"/>
                <a:ea typeface="PingFang SC"/>
                <a:cs typeface="PingFang SC"/>
              </a:rPr>
              <a:t>管理分析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了解知识覆盖与使用成效</a:t>
            </a:r>
          </a:p>
        </p:txBody>
      </p:sp>
      <p:sp>
        <p:nvSpPr>
          <p:cNvPr id="17" name="service-surface">
            <a:extLst xmlns:a="http://schemas.openxmlformats.org/drawingml/2006/main">
              <a:ext uri="{FF2B5EF4-FFF2-40B4-BE49-F238E27FC236}">
                <a16:creationId xmlns:a16="http://schemas.microsoft.com/office/drawing/2014/main" id="{21A84659-1339-4723-B300-51780ED0E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209800"/>
            <a:ext cx="11144250" cy="866775"/>
          </a:xfrm>
          <a:prstGeom xmlns:a="http://schemas.openxmlformats.org/drawingml/2006/main" prst="roundRect">
            <a:avLst>
              <a:gd name="adj" fmla="val 10989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10954">
            <a:solidFill>
              <a:srgbClr val="B4DCCE"/>
            </a:solidFill>
            <a:prstDash val="solid"/>
          </a:ln>
        </p:spPr>
      </p:sp>
      <p:sp>
        <p:nvSpPr>
          <p:cNvPr id="18" name="service-rail">
            <a:extLst xmlns:a="http://schemas.openxmlformats.org/drawingml/2006/main">
              <a:ext uri="{FF2B5EF4-FFF2-40B4-BE49-F238E27FC236}">
                <a16:creationId xmlns:a16="http://schemas.microsoft.com/office/drawing/2014/main" id="{A69DA73D-F643-4A43-9C48-39FEFAA58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209800"/>
            <a:ext cx="1009650" cy="866775"/>
          </a:xfrm>
          <a:prstGeom xmlns:a="http://schemas.openxmlformats.org/drawingml/2006/main" prst="roundRect">
            <a:avLst>
              <a:gd name="adj" fmla="val 10989"/>
            </a:avLst>
          </a:prstGeom>
          <a:solidFill xmlns:a="http://schemas.openxmlformats.org/drawingml/2006/main">
            <a:srgbClr val="237B69"/>
          </a:solidFill>
          <a:ln xmlns:a="http://schemas.openxmlformats.org/drawingml/2006/main" w="0">
            <a:solidFill>
              <a:srgbClr val="237B69"/>
            </a:solidFill>
            <a:prstDash val="solid"/>
          </a:ln>
        </p:spPr>
      </p:sp>
      <p:sp>
        <p:nvSpPr>
          <p:cNvPr id="19" name="service-label">
            <a:extLst xmlns:a="http://schemas.openxmlformats.org/drawingml/2006/main">
              <a:ext uri="{FF2B5EF4-FFF2-40B4-BE49-F238E27FC236}">
                <a16:creationId xmlns:a16="http://schemas.microsoft.com/office/drawing/2014/main" id="{13EA4EEB-185B-46AE-AA2D-28855401B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52675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85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业务服务</a:t>
            </a:r>
          </a:p>
        </p:txBody>
      </p:sp>
      <p:sp>
        <p:nvSpPr>
          <p:cNvPr id="20" name="service-tag">
            <a:extLst xmlns:a="http://schemas.openxmlformats.org/drawingml/2006/main">
              <a:ext uri="{FF2B5EF4-FFF2-40B4-BE49-F238E27FC236}">
                <a16:creationId xmlns:a16="http://schemas.microsoft.com/office/drawing/2014/main" id="{2A88644B-DD9B-44F3-810F-4B822EAF1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95575"/>
            <a:ext cx="8001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rPr>
              <a:t>直接可用</a:t>
            </a:r>
          </a:p>
        </p:txBody>
      </p:sp>
      <p:sp>
        <p:nvSpPr>
          <p:cNvPr id="21" name="service-statement">
            <a:extLst xmlns:a="http://schemas.openxmlformats.org/drawingml/2006/main">
              <a:ext uri="{FF2B5EF4-FFF2-40B4-BE49-F238E27FC236}">
                <a16:creationId xmlns:a16="http://schemas.microsoft.com/office/drawing/2014/main" id="{DC8E0B83-3AC0-45CC-9638-BB71BA003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276475"/>
            <a:ext cx="97345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237B69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面向甲方提供看得见、用得上的知识服务</a:t>
            </a:r>
          </a:p>
        </p:txBody>
      </p:sp>
      <p:sp>
        <p:nvSpPr>
          <p:cNvPr id="22" name="service-card-1">
            <a:extLst xmlns:a="http://schemas.openxmlformats.org/drawingml/2006/main">
              <a:ext uri="{FF2B5EF4-FFF2-40B4-BE49-F238E27FC236}">
                <a16:creationId xmlns:a16="http://schemas.microsoft.com/office/drawing/2014/main" id="{DCC76550-8555-4554-B1EA-A9247E8A5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55270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4DCCE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知识统一入口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一处查询全部运维知识</a:t>
            </a:r>
          </a:p>
        </p:txBody>
      </p:sp>
      <p:sp>
        <p:nvSpPr>
          <p:cNvPr id="23" name="service-card-2">
            <a:extLst xmlns:a="http://schemas.openxmlformats.org/drawingml/2006/main">
              <a:ext uri="{FF2B5EF4-FFF2-40B4-BE49-F238E27FC236}">
                <a16:creationId xmlns:a16="http://schemas.microsoft.com/office/drawing/2014/main" id="{F791A134-BD13-4DBF-8795-CC0837045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0935" y="255270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4DCCE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告警知识推荐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告警出现即给出经验</a:t>
            </a:r>
          </a:p>
        </p:txBody>
      </p:sp>
      <p:sp>
        <p:nvSpPr>
          <p:cNvPr id="24" name="service-card-3">
            <a:extLst xmlns:a="http://schemas.openxmlformats.org/drawingml/2006/main">
              <a:ext uri="{FF2B5EF4-FFF2-40B4-BE49-F238E27FC236}">
                <a16:creationId xmlns:a16="http://schemas.microsoft.com/office/drawing/2014/main" id="{409B8969-0E24-4584-BFCD-3DB40EB47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6895" y="255270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4DCCE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全链路知识展示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沿业务链路查看知识</a:t>
            </a:r>
          </a:p>
        </p:txBody>
      </p:sp>
      <p:sp>
        <p:nvSpPr>
          <p:cNvPr id="25" name="service-card-4">
            <a:extLst xmlns:a="http://schemas.openxmlformats.org/drawingml/2006/main">
              <a:ext uri="{FF2B5EF4-FFF2-40B4-BE49-F238E27FC236}">
                <a16:creationId xmlns:a16="http://schemas.microsoft.com/office/drawing/2014/main" id="{ABFD51D7-D932-47E4-8DCE-2029FE7AF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2855" y="255270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4DCCE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RCA辅助研判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给出原因与证据线索</a:t>
            </a:r>
          </a:p>
        </p:txBody>
      </p:sp>
      <p:sp>
        <p:nvSpPr>
          <p:cNvPr id="26" name="service-card-5">
            <a:extLst xmlns:a="http://schemas.openxmlformats.org/drawingml/2006/main">
              <a:ext uri="{FF2B5EF4-FFF2-40B4-BE49-F238E27FC236}">
                <a16:creationId xmlns:a16="http://schemas.microsoft.com/office/drawing/2014/main" id="{F499D78E-2679-4516-90CB-C3161CF13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8815" y="255270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B4DCCE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处置与复盘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推荐步骤并沉淀结论</a:t>
            </a:r>
          </a:p>
        </p:txBody>
      </p:sp>
      <p:sp>
        <p:nvSpPr>
          <p:cNvPr id="27" name="analysis-surface">
            <a:extLst xmlns:a="http://schemas.openxmlformats.org/drawingml/2006/main">
              <a:ext uri="{FF2B5EF4-FFF2-40B4-BE49-F238E27FC236}">
                <a16:creationId xmlns:a16="http://schemas.microsoft.com/office/drawing/2014/main" id="{5C89C958-7F4E-451F-9362-075F2DD00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52775"/>
            <a:ext cx="11144250" cy="866775"/>
          </a:xfrm>
          <a:prstGeom xmlns:a="http://schemas.openxmlformats.org/drawingml/2006/main" prst="roundRect">
            <a:avLst>
              <a:gd name="adj" fmla="val 10989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10954">
            <a:solidFill>
              <a:srgbClr val="E8CE97"/>
            </a:solidFill>
            <a:prstDash val="solid"/>
          </a:ln>
        </p:spPr>
      </p:sp>
      <p:sp>
        <p:nvSpPr>
          <p:cNvPr id="28" name="analysis-rail">
            <a:extLst xmlns:a="http://schemas.openxmlformats.org/drawingml/2006/main">
              <a:ext uri="{FF2B5EF4-FFF2-40B4-BE49-F238E27FC236}">
                <a16:creationId xmlns:a16="http://schemas.microsoft.com/office/drawing/2014/main" id="{8F14DA9E-F780-4037-B7D5-4895174D0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52775"/>
            <a:ext cx="1009650" cy="866775"/>
          </a:xfrm>
          <a:prstGeom xmlns:a="http://schemas.openxmlformats.org/drawingml/2006/main" prst="roundRect">
            <a:avLst>
              <a:gd name="adj" fmla="val 10989"/>
            </a:avLst>
          </a:prstGeom>
          <a:solidFill xmlns:a="http://schemas.openxmlformats.org/drawingml/2006/main">
            <a:srgbClr val="A96C0C"/>
          </a:solidFill>
          <a:ln xmlns:a="http://schemas.openxmlformats.org/drawingml/2006/main" w="0">
            <a:solidFill>
              <a:srgbClr val="A96C0C"/>
            </a:solidFill>
            <a:prstDash val="solid"/>
          </a:ln>
        </p:spPr>
      </p:sp>
      <p:sp>
        <p:nvSpPr>
          <p:cNvPr id="29" name="analysis-label">
            <a:extLst xmlns:a="http://schemas.openxmlformats.org/drawingml/2006/main">
              <a:ext uri="{FF2B5EF4-FFF2-40B4-BE49-F238E27FC236}">
                <a16:creationId xmlns:a16="http://schemas.microsoft.com/office/drawing/2014/main" id="{899E1623-AED6-46D9-B737-375F438AF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95650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85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研判能力</a:t>
            </a:r>
          </a:p>
        </p:txBody>
      </p:sp>
      <p:sp>
        <p:nvSpPr>
          <p:cNvPr id="30" name="analysis-tag">
            <a:extLst xmlns:a="http://schemas.openxmlformats.org/drawingml/2006/main">
              <a:ext uri="{FF2B5EF4-FFF2-40B4-BE49-F238E27FC236}">
                <a16:creationId xmlns:a16="http://schemas.microsoft.com/office/drawing/2014/main" id="{D8A4E185-C100-4DCA-9528-B7732964A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38550"/>
            <a:ext cx="8001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rPr>
              <a:t>辅助判断</a:t>
            </a:r>
          </a:p>
        </p:txBody>
      </p:sp>
      <p:sp>
        <p:nvSpPr>
          <p:cNvPr id="31" name="analysis-statement">
            <a:extLst xmlns:a="http://schemas.openxmlformats.org/drawingml/2006/main">
              <a:ext uri="{FF2B5EF4-FFF2-40B4-BE49-F238E27FC236}">
                <a16:creationId xmlns:a16="http://schemas.microsoft.com/office/drawing/2014/main" id="{E75594E2-1BBC-4202-BA2B-F45FDDB8F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219450"/>
            <a:ext cx="97345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A96C0C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A96C0C"/>
                </a:solidFill>
                <a:latin typeface="PingFang SC"/>
                <a:ea typeface="PingFang SC"/>
                <a:cs typeface="PingFang SC"/>
              </a:rPr>
              <a:t>把知识与业务对象、异常现象和历史经验关联起来</a:t>
            </a:r>
          </a:p>
        </p:txBody>
      </p:sp>
      <p:sp>
        <p:nvSpPr>
          <p:cNvPr id="32" name="analysis-card-1">
            <a:extLst xmlns:a="http://schemas.openxmlformats.org/drawingml/2006/main">
              <a:ext uri="{FF2B5EF4-FFF2-40B4-BE49-F238E27FC236}">
                <a16:creationId xmlns:a16="http://schemas.microsoft.com/office/drawing/2014/main" id="{28658262-123C-4546-BF7C-9E0ACBC45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495675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E8CE97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A96C0C"/>
                </a:solidFill>
                <a:latin typeface="PingFang SC"/>
                <a:ea typeface="PingFang SC"/>
                <a:cs typeface="PingFang SC"/>
              </a:rPr>
              <a:t>统一查询与问答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按现象或对象快速查找</a:t>
            </a:r>
          </a:p>
        </p:txBody>
      </p:sp>
      <p:sp>
        <p:nvSpPr>
          <p:cNvPr id="33" name="analysis-card-2">
            <a:extLst xmlns:a="http://schemas.openxmlformats.org/drawingml/2006/main">
              <a:ext uri="{FF2B5EF4-FFF2-40B4-BE49-F238E27FC236}">
                <a16:creationId xmlns:a16="http://schemas.microsoft.com/office/drawing/2014/main" id="{5502C2A0-8C37-46B7-A308-8B6420C50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0935" y="3495675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E8CE97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A96C0C"/>
                </a:solidFill>
                <a:latin typeface="PingFang SC"/>
                <a:ea typeface="PingFang SC"/>
                <a:cs typeface="PingFang SC"/>
              </a:rPr>
              <a:t>业务对象关联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关联业务、系统和资源</a:t>
            </a:r>
          </a:p>
        </p:txBody>
      </p:sp>
      <p:sp>
        <p:nvSpPr>
          <p:cNvPr id="34" name="analysis-card-3">
            <a:extLst xmlns:a="http://schemas.openxmlformats.org/drawingml/2006/main">
              <a:ext uri="{FF2B5EF4-FFF2-40B4-BE49-F238E27FC236}">
                <a16:creationId xmlns:a16="http://schemas.microsoft.com/office/drawing/2014/main" id="{985A9CAF-9FA0-4DC0-A454-8575FCC2D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6895" y="3495675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E8CE97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A96C0C"/>
                </a:solidFill>
                <a:latin typeface="PingFang SC"/>
                <a:ea typeface="PingFang SC"/>
                <a:cs typeface="PingFang SC"/>
              </a:rPr>
              <a:t>相似案例查找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对照历史故障经验</a:t>
            </a:r>
          </a:p>
        </p:txBody>
      </p:sp>
      <p:sp>
        <p:nvSpPr>
          <p:cNvPr id="35" name="analysis-card-4">
            <a:extLst xmlns:a="http://schemas.openxmlformats.org/drawingml/2006/main">
              <a:ext uri="{FF2B5EF4-FFF2-40B4-BE49-F238E27FC236}">
                <a16:creationId xmlns:a16="http://schemas.microsoft.com/office/drawing/2014/main" id="{B8A24103-C2D7-412E-8134-DE2C2FE25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2855" y="3495675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E8CE97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A96C0C"/>
                </a:solidFill>
                <a:latin typeface="PingFang SC"/>
                <a:ea typeface="PingFang SC"/>
                <a:cs typeface="PingFang SC"/>
              </a:rPr>
              <a:t>故障模式匹配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匹配典型原因与传播</a:t>
            </a:r>
          </a:p>
        </p:txBody>
      </p:sp>
      <p:sp>
        <p:nvSpPr>
          <p:cNvPr id="36" name="analysis-card-5">
            <a:extLst xmlns:a="http://schemas.openxmlformats.org/drawingml/2006/main">
              <a:ext uri="{FF2B5EF4-FFF2-40B4-BE49-F238E27FC236}">
                <a16:creationId xmlns:a16="http://schemas.microsoft.com/office/drawing/2014/main" id="{5196C250-D8F8-42FC-B02D-BE8E091CF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8815" y="3495675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E8CE97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A96C0C"/>
                </a:solidFill>
                <a:latin typeface="PingFang SC"/>
                <a:ea typeface="PingFang SC"/>
                <a:cs typeface="PingFang SC"/>
              </a:rPr>
              <a:t>证据与处置建议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汇总证据、步骤和风险</a:t>
            </a:r>
          </a:p>
        </p:txBody>
      </p:sp>
      <p:sp>
        <p:nvSpPr>
          <p:cNvPr id="37" name="operation-surface">
            <a:extLst xmlns:a="http://schemas.openxmlformats.org/drawingml/2006/main">
              <a:ext uri="{FF2B5EF4-FFF2-40B4-BE49-F238E27FC236}">
                <a16:creationId xmlns:a16="http://schemas.microsoft.com/office/drawing/2014/main" id="{82C90002-09C8-4379-BCF7-58F5D9D22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95750"/>
            <a:ext cx="11144250" cy="866775"/>
          </a:xfrm>
          <a:prstGeom xmlns:a="http://schemas.openxmlformats.org/drawingml/2006/main" prst="roundRect">
            <a:avLst>
              <a:gd name="adj" fmla="val 10989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10954">
            <a:solidFill>
              <a:srgbClr val="D2C7E6"/>
            </a:solidFill>
            <a:prstDash val="solid"/>
          </a:ln>
        </p:spPr>
      </p:sp>
      <p:sp>
        <p:nvSpPr>
          <p:cNvPr id="38" name="operation-rail">
            <a:extLst xmlns:a="http://schemas.openxmlformats.org/drawingml/2006/main">
              <a:ext uri="{FF2B5EF4-FFF2-40B4-BE49-F238E27FC236}">
                <a16:creationId xmlns:a16="http://schemas.microsoft.com/office/drawing/2014/main" id="{010722A7-9060-4A38-A864-2731CEE58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95750"/>
            <a:ext cx="1009650" cy="866775"/>
          </a:xfrm>
          <a:prstGeom xmlns:a="http://schemas.openxmlformats.org/drawingml/2006/main" prst="roundRect">
            <a:avLst>
              <a:gd name="adj" fmla="val 10989"/>
            </a:avLst>
          </a:prstGeom>
          <a:solidFill xmlns:a="http://schemas.openxmlformats.org/drawingml/2006/main">
            <a:srgbClr val="6A58A1"/>
          </a:solidFill>
          <a:ln xmlns:a="http://schemas.openxmlformats.org/drawingml/2006/main" w="0">
            <a:solidFill>
              <a:srgbClr val="6A58A1"/>
            </a:solidFill>
            <a:prstDash val="solid"/>
          </a:ln>
        </p:spPr>
      </p:sp>
      <p:sp>
        <p:nvSpPr>
          <p:cNvPr id="39" name="operation-label">
            <a:extLst xmlns:a="http://schemas.openxmlformats.org/drawingml/2006/main">
              <a:ext uri="{FF2B5EF4-FFF2-40B4-BE49-F238E27FC236}">
                <a16:creationId xmlns:a16="http://schemas.microsoft.com/office/drawing/2014/main" id="{1AE84A25-5585-42C9-8C82-2C1B294CF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238625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85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知识运营</a:t>
            </a:r>
          </a:p>
        </p:txBody>
      </p:sp>
      <p:sp>
        <p:nvSpPr>
          <p:cNvPr id="40" name="operation-tag">
            <a:extLst xmlns:a="http://schemas.openxmlformats.org/drawingml/2006/main">
              <a:ext uri="{FF2B5EF4-FFF2-40B4-BE49-F238E27FC236}">
                <a16:creationId xmlns:a16="http://schemas.microsoft.com/office/drawing/2014/main" id="{6544E96A-3A09-447B-953A-A609A5371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81525"/>
            <a:ext cx="8001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rPr>
              <a:t>可信可管</a:t>
            </a:r>
          </a:p>
        </p:txBody>
      </p:sp>
      <p:sp>
        <p:nvSpPr>
          <p:cNvPr id="41" name="operation-statement">
            <a:extLst xmlns:a="http://schemas.openxmlformats.org/drawingml/2006/main">
              <a:ext uri="{FF2B5EF4-FFF2-40B4-BE49-F238E27FC236}">
                <a16:creationId xmlns:a16="http://schemas.microsoft.com/office/drawing/2014/main" id="{BD07E189-DC35-4408-BFB5-A704C45AF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162425"/>
            <a:ext cx="97345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6A58A1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6A58A1"/>
                </a:solidFill>
                <a:latin typeface="PingFang SC"/>
                <a:ea typeface="PingFang SC"/>
                <a:cs typeface="PingFang SC"/>
              </a:rPr>
              <a:t>把分散资料变成经过审核、持续更新的可信知识</a:t>
            </a:r>
          </a:p>
        </p:txBody>
      </p:sp>
      <p:sp>
        <p:nvSpPr>
          <p:cNvPr id="42" name="operation-card-1">
            <a:extLst xmlns:a="http://schemas.openxmlformats.org/drawingml/2006/main">
              <a:ext uri="{FF2B5EF4-FFF2-40B4-BE49-F238E27FC236}">
                <a16:creationId xmlns:a16="http://schemas.microsoft.com/office/drawing/2014/main" id="{6D110094-131C-44FA-8C86-D1AD36641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43865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D2C7E6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6A58A1"/>
                </a:solidFill>
                <a:latin typeface="PingFang SC"/>
                <a:ea typeface="PingFang SC"/>
                <a:cs typeface="PingFang SC"/>
              </a:rPr>
              <a:t>资料统一汇聚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接入分散的知识来源</a:t>
            </a:r>
          </a:p>
        </p:txBody>
      </p:sp>
      <p:sp>
        <p:nvSpPr>
          <p:cNvPr id="43" name="operation-card-2">
            <a:extLst xmlns:a="http://schemas.openxmlformats.org/drawingml/2006/main">
              <a:ext uri="{FF2B5EF4-FFF2-40B4-BE49-F238E27FC236}">
                <a16:creationId xmlns:a16="http://schemas.microsoft.com/office/drawing/2014/main" id="{BA1CD81B-2A9F-40DE-A107-50DBF1B52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0935" y="443865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D2C7E6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6A58A1"/>
                </a:solidFill>
                <a:latin typeface="PingFang SC"/>
                <a:ea typeface="PingFang SC"/>
                <a:cs typeface="PingFang SC"/>
              </a:rPr>
              <a:t>内容提炼与分类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整理为标准知识内容</a:t>
            </a:r>
          </a:p>
        </p:txBody>
      </p:sp>
      <p:sp>
        <p:nvSpPr>
          <p:cNvPr id="44" name="operation-card-3">
            <a:extLst xmlns:a="http://schemas.openxmlformats.org/drawingml/2006/main">
              <a:ext uri="{FF2B5EF4-FFF2-40B4-BE49-F238E27FC236}">
                <a16:creationId xmlns:a16="http://schemas.microsoft.com/office/drawing/2014/main" id="{B80633BD-BC28-4F23-8D5D-8E943CE9D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6895" y="443865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D2C7E6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6A58A1"/>
                </a:solidFill>
                <a:latin typeface="PingFang SC"/>
                <a:ea typeface="PingFang SC"/>
                <a:cs typeface="PingFang SC"/>
              </a:rPr>
              <a:t>专家审核发布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保证内容可信可用</a:t>
            </a:r>
          </a:p>
        </p:txBody>
      </p:sp>
      <p:sp>
        <p:nvSpPr>
          <p:cNvPr id="45" name="operation-card-4">
            <a:extLst xmlns:a="http://schemas.openxmlformats.org/drawingml/2006/main">
              <a:ext uri="{FF2B5EF4-FFF2-40B4-BE49-F238E27FC236}">
                <a16:creationId xmlns:a16="http://schemas.microsoft.com/office/drawing/2014/main" id="{B9713A85-D666-4FB0-9EB6-03911ECDC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2855" y="443865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D2C7E6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6A58A1"/>
                </a:solidFill>
                <a:latin typeface="PingFang SC"/>
                <a:ea typeface="PingFang SC"/>
                <a:cs typeface="PingFang SC"/>
              </a:rPr>
              <a:t>版本与有效期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管理更新、失效与替换</a:t>
            </a:r>
          </a:p>
        </p:txBody>
      </p:sp>
      <p:sp>
        <p:nvSpPr>
          <p:cNvPr id="46" name="operation-card-5">
            <a:extLst xmlns:a="http://schemas.openxmlformats.org/drawingml/2006/main">
              <a:ext uri="{FF2B5EF4-FFF2-40B4-BE49-F238E27FC236}">
                <a16:creationId xmlns:a16="http://schemas.microsoft.com/office/drawing/2014/main" id="{F7FF1035-C21F-4A1F-AD99-5BF1AF236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8815" y="4438650"/>
            <a:ext cx="187071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D2C7E6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624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6A58A1"/>
                </a:solidFill>
                <a:latin typeface="PingFang SC"/>
                <a:ea typeface="PingFang SC"/>
                <a:cs typeface="PingFang SC"/>
              </a:rPr>
              <a:t>使用反馈与改进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根据使用效果持续优化</a:t>
            </a:r>
          </a:p>
        </p:txBody>
      </p:sp>
      <p:sp>
        <p:nvSpPr>
          <p:cNvPr id="47" name="source-surface">
            <a:extLst xmlns:a="http://schemas.openxmlformats.org/drawingml/2006/main">
              <a:ext uri="{FF2B5EF4-FFF2-40B4-BE49-F238E27FC236}">
                <a16:creationId xmlns:a16="http://schemas.microsoft.com/office/drawing/2014/main" id="{07BA3CE6-20DF-47E6-A99E-D1D0588F4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038725"/>
            <a:ext cx="11144250" cy="1457325"/>
          </a:xfrm>
          <a:prstGeom xmlns:a="http://schemas.openxmlformats.org/drawingml/2006/main" prst="roundRect">
            <a:avLst>
              <a:gd name="adj" fmla="val 6536"/>
            </a:avLst>
          </a:prstGeom>
          <a:solidFill xmlns:a="http://schemas.openxmlformats.org/drawingml/2006/main">
            <a:srgbClr val="F2F6F9"/>
          </a:solidFill>
          <a:ln xmlns:a="http://schemas.openxmlformats.org/drawingml/2006/main" w="10954">
            <a:solidFill>
              <a:srgbClr val="CAD6E0"/>
            </a:solidFill>
            <a:prstDash val="solid"/>
          </a:ln>
        </p:spPr>
      </p:sp>
      <p:sp>
        <p:nvSpPr>
          <p:cNvPr id="48" name="source-rail">
            <a:extLst xmlns:a="http://schemas.openxmlformats.org/drawingml/2006/main">
              <a:ext uri="{FF2B5EF4-FFF2-40B4-BE49-F238E27FC236}">
                <a16:creationId xmlns:a16="http://schemas.microsoft.com/office/drawing/2014/main" id="{0A73BF35-D640-4940-845A-420EDE536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038725"/>
            <a:ext cx="1009650" cy="1457325"/>
          </a:xfrm>
          <a:prstGeom xmlns:a="http://schemas.openxmlformats.org/drawingml/2006/main" prst="roundRect">
            <a:avLst>
              <a:gd name="adj" fmla="val 9434"/>
            </a:avLst>
          </a:prstGeom>
          <a:solidFill xmlns:a="http://schemas.openxmlformats.org/drawingml/2006/main">
            <a:srgbClr val="4F6477"/>
          </a:solidFill>
          <a:ln xmlns:a="http://schemas.openxmlformats.org/drawingml/2006/main" w="0">
            <a:solidFill>
              <a:srgbClr val="4F6477"/>
            </a:solidFill>
            <a:prstDash val="solid"/>
          </a:ln>
        </p:spPr>
      </p:sp>
      <p:sp>
        <p:nvSpPr>
          <p:cNvPr id="49" name="source-label">
            <a:extLst xmlns:a="http://schemas.openxmlformats.org/drawingml/2006/main">
              <a:ext uri="{FF2B5EF4-FFF2-40B4-BE49-F238E27FC236}">
                <a16:creationId xmlns:a16="http://schemas.microsoft.com/office/drawing/2014/main" id="{3EF6F06B-F14F-4CBE-AA3E-C00C52BF2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81600"/>
            <a:ext cx="80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85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知识来源</a:t>
            </a:r>
          </a:p>
        </p:txBody>
      </p:sp>
      <p:sp>
        <p:nvSpPr>
          <p:cNvPr id="50" name="source-tag">
            <a:extLst xmlns:a="http://schemas.openxmlformats.org/drawingml/2006/main">
              <a:ext uri="{FF2B5EF4-FFF2-40B4-BE49-F238E27FC236}">
                <a16:creationId xmlns:a16="http://schemas.microsoft.com/office/drawing/2014/main" id="{45506BDC-6A9D-4DD9-B735-2AFC1CA1C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24500"/>
            <a:ext cx="8001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EAF3FA"/>
                </a:solidFill>
                <a:latin typeface="PingFang SC"/>
                <a:ea typeface="PingFang SC"/>
                <a:cs typeface="PingFang SC"/>
              </a:rPr>
              <a:t>事实基础</a:t>
            </a:r>
          </a:p>
        </p:txBody>
      </p:sp>
      <p:sp>
        <p:nvSpPr>
          <p:cNvPr id="51" name="source-statement">
            <a:extLst xmlns:a="http://schemas.openxmlformats.org/drawingml/2006/main">
              <a:ext uri="{FF2B5EF4-FFF2-40B4-BE49-F238E27FC236}">
                <a16:creationId xmlns:a16="http://schemas.microsoft.com/office/drawing/2014/main" id="{D035C026-38A1-4590-90FF-C1435E8EE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5105400"/>
            <a:ext cx="97345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4F6477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4F6477"/>
                </a:solidFill>
                <a:latin typeface="PingFang SC"/>
                <a:ea typeface="PingFang SC"/>
                <a:cs typeface="PingFang SC"/>
              </a:rPr>
              <a:t>来自真实的制度文件、运维记录和系统运行事实</a:t>
            </a:r>
          </a:p>
        </p:txBody>
      </p:sp>
      <p:sp>
        <p:nvSpPr>
          <p:cNvPr id="52" name="source-card-1">
            <a:extLst xmlns:a="http://schemas.openxmlformats.org/drawingml/2006/main">
              <a:ext uri="{FF2B5EF4-FFF2-40B4-BE49-F238E27FC236}">
                <a16:creationId xmlns:a16="http://schemas.microsoft.com/office/drawing/2014/main" id="{703FCD9A-258E-42E7-96E6-33C7B0677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5381625"/>
            <a:ext cx="187071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CAD6E0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4F6477"/>
                </a:solidFill>
                <a:latin typeface="PingFang SC"/>
                <a:ea typeface="PingFang SC"/>
                <a:cs typeface="PingFang SC"/>
              </a:rPr>
              <a:t>操作手册与预案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日常规范与应急步骤</a:t>
            </a:r>
          </a:p>
        </p:txBody>
      </p:sp>
      <p:sp>
        <p:nvSpPr>
          <p:cNvPr id="53" name="source-card-2">
            <a:extLst xmlns:a="http://schemas.openxmlformats.org/drawingml/2006/main">
              <a:ext uri="{FF2B5EF4-FFF2-40B4-BE49-F238E27FC236}">
                <a16:creationId xmlns:a16="http://schemas.microsoft.com/office/drawing/2014/main" id="{E649B2AA-31D8-4AAF-9991-F10B409A7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0935" y="5381625"/>
            <a:ext cx="187071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CAD6E0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4F6477"/>
                </a:solidFill>
                <a:latin typeface="PingFang SC"/>
                <a:ea typeface="PingFang SC"/>
                <a:cs typeface="PingFang SC"/>
              </a:rPr>
              <a:t>ITSM事件与复盘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实际根因和处置结果</a:t>
            </a:r>
          </a:p>
        </p:txBody>
      </p:sp>
      <p:sp>
        <p:nvSpPr>
          <p:cNvPr id="54" name="source-card-3">
            <a:extLst xmlns:a="http://schemas.openxmlformats.org/drawingml/2006/main">
              <a:ext uri="{FF2B5EF4-FFF2-40B4-BE49-F238E27FC236}">
                <a16:creationId xmlns:a16="http://schemas.microsoft.com/office/drawing/2014/main" id="{E9FC6894-4D3D-4140-BDA6-BCFA21064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6895" y="5381625"/>
            <a:ext cx="187071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CAD6E0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4F6477"/>
                </a:solidFill>
                <a:latin typeface="PingFang SC"/>
                <a:ea typeface="PingFang SC"/>
                <a:cs typeface="PingFang SC"/>
              </a:rPr>
              <a:t>变更与配置信息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变更内容、基线与回退</a:t>
            </a:r>
          </a:p>
        </p:txBody>
      </p:sp>
      <p:sp>
        <p:nvSpPr>
          <p:cNvPr id="55" name="source-card-4">
            <a:extLst xmlns:a="http://schemas.openxmlformats.org/drawingml/2006/main">
              <a:ext uri="{FF2B5EF4-FFF2-40B4-BE49-F238E27FC236}">
                <a16:creationId xmlns:a16="http://schemas.microsoft.com/office/drawing/2014/main" id="{CFA3DB9E-32C1-422A-B405-8F5F117B7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2855" y="5381625"/>
            <a:ext cx="187071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CAD6E0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4F6477"/>
                </a:solidFill>
                <a:latin typeface="PingFang SC"/>
                <a:ea typeface="PingFang SC"/>
                <a:cs typeface="PingFang SC"/>
              </a:rPr>
              <a:t>告警与运行信息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指标、日志与调用链</a:t>
            </a:r>
          </a:p>
        </p:txBody>
      </p:sp>
      <p:sp>
        <p:nvSpPr>
          <p:cNvPr id="56" name="source-card-5">
            <a:extLst xmlns:a="http://schemas.openxmlformats.org/drawingml/2006/main">
              <a:ext uri="{FF2B5EF4-FFF2-40B4-BE49-F238E27FC236}">
                <a16:creationId xmlns:a16="http://schemas.microsoft.com/office/drawing/2014/main" id="{93654618-3981-4535-8496-B4C8B8105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8815" y="5381625"/>
            <a:ext cx="187071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001">
            <a:solidFill>
              <a:srgbClr val="CAD6E0"/>
            </a:solidFill>
            <a:prstDash val="solid"/>
          </a:ln>
        </p:spPr>
        <p:txBody>
          <a:bodyPr xmlns:a="http://schemas.openxmlformats.org/drawingml/2006/main" wrap="square" lIns="95250" tIns="57150" rIns="76200" bIns="571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4F6477"/>
                </a:solidFill>
                <a:latin typeface="PingFang SC"/>
                <a:ea typeface="PingFang SC"/>
                <a:cs typeface="PingFang SC"/>
              </a:rPr>
              <a:t>CMDB关系与拓扑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80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业务、系统与资源关系</a:t>
            </a:r>
          </a:p>
        </p:txBody>
      </p:sp>
      <p:sp>
        <p:nvSpPr>
          <p:cNvPr id="57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64979AC3-444F-4D13-AF24-501F5946F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6238875"/>
            <a:ext cx="9734550" cy="200025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FFFFF">
              <a:alpha val="72157"/>
            </a:srgbClr>
          </a:solidFill>
          <a:ln xmlns:a="http://schemas.openxmlformats.org/drawingml/2006/main" w="7620">
            <a:solidFill>
              <a:srgbClr val="CAD6E0"/>
            </a:solidFill>
            <a:prstDash val="solid"/>
          </a:ln>
        </p:spPr>
        <p:txBody>
          <a:bodyPr xmlns:a="http://schemas.openxmlformats.org/drawingml/2006/main" wrap="square" lIns="57150" tIns="9525" rIns="57150" bIns="9525" anchor="ctr">
            <a:normAutofit fontScale="8694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1">
                <a:solidFill>
                  <a:srgbClr val="4F647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4F6477"/>
                </a:solidFill>
                <a:latin typeface="PingFang SC"/>
                <a:ea typeface="PingFang SC"/>
                <a:cs typeface="PingFang SC"/>
              </a:rPr>
              <a:t>使用结果回流：处置结论、验证效果和专家修订持续补充到知识中心</a:t>
            </a:r>
          </a:p>
        </p:txBody>
      </p:sp>
    </p:spTree>
    <p:extLst>
      <p:ext uri="{BB962C8B-B14F-4D97-AF65-F5344CB8AC3E}">
        <p14:creationId xmlns:p14="http://schemas.microsoft.com/office/powerpoint/2010/main" val="4807579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2026-07-31T17:27:28.7810000Z</dcterms:created>
  <dcterms:modified xsi:type="dcterms:W3CDTF">2026-07-31T17:27:28.7810000Z</dcterms:modified>
</coreProperties>
</file>