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57e8bb0151c4f85" /><Relationship Type="http://schemas.openxmlformats.org/officeDocument/2006/relationships/extended-properties" Target="/docProps/app.xml" Id="R3b939d89aaaf4c9c" /><Relationship Type="http://schemas.openxmlformats.org/officeDocument/2006/relationships/officeDocument" Target="/ppt/presentation.xml" Id="R51606f1de7b3447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82bd00098c245ab"/>
  </p:sldMasterIdLst>
  <p:notesMasterIdLst>
    <p:notesMasterId xmlns:r="http://schemas.openxmlformats.org/officeDocument/2006/relationships" r:id="R9feb4a4d6bc446ce"/>
  </p:notesMasterIdLst>
  <p:sldIdLst>
    <p:sldId xmlns:r="http://schemas.openxmlformats.org/officeDocument/2006/relationships" id="256" r:id="R76b433f11ca44a1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3e7d68cb0c74b4b" /><Relationship Type="http://schemas.openxmlformats.org/officeDocument/2006/relationships/slideMaster" Target="/ppt/slideMasters/slideMaster1.xml" Id="Rb82bd00098c245ab" /><Relationship Type="http://schemas.openxmlformats.org/officeDocument/2006/relationships/notesMaster" Target="/ppt/notesMasters/notesMaster1.xml" Id="R9feb4a4d6bc446ce" /><Relationship Type="http://schemas.openxmlformats.org/officeDocument/2006/relationships/presProps" Target="/ppt/presProps.xml" Id="R18d9921977074492" /><Relationship Type="http://schemas.openxmlformats.org/officeDocument/2006/relationships/tableStyles" Target="/ppt/tableStyles.xml" Id="Rf072b279c8a34ce2" /><Relationship Type="http://schemas.openxmlformats.org/officeDocument/2006/relationships/slide" Target="/ppt/slides/slide1.xml" Id="R76b433f11ca44a1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97f619410bb4886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cd1870d86494abe" /><Relationship Type="http://schemas.openxmlformats.org/officeDocument/2006/relationships/notesMaster" Target="/ppt/notesMasters/notesMaster1.xml" Id="R3e71ba57e68e459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User-provided swimlane screenshot: visual reference for lane structure and flowchart conventions only. All process roles, decisions, steps, and wording were independently designed for the Pujiang chain knowledge center.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a6aa880291e4dc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faad86e9a834510" /><Relationship Type="http://schemas.openxmlformats.org/officeDocument/2006/relationships/slideLayout" Target="/ppt/slideLayouts/slideLayout1.xml" Id="Rd5a7ebc6f9b04de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5a7ebc6f9b04de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ef1cd08e9a4841" /><Relationship Type="http://schemas.openxmlformats.org/officeDocument/2006/relationships/notesSlide" Target="/ppt/notesSlides/notesSlide1.xml" Id="R23bbfe0804424a87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3" name="title">
            <a:extLst xmlns:a="http://schemas.openxmlformats.org/drawingml/2006/main">
              <a:ext uri="{FF2B5EF4-FFF2-40B4-BE49-F238E27FC236}">
                <a16:creationId xmlns:a16="http://schemas.microsoft.com/office/drawing/2014/main" id="{0025F0E3-39BE-436E-86D6-78750BCEE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71450"/>
            <a:ext cx="7429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3450" b="1">
                <a:solidFill>
                  <a:srgbClr val="101827"/>
                </a:solidFill>
                <a:latin typeface="PingFang SC"/>
                <a:ea typeface="PingFang SC"/>
                <a:cs typeface="PingFang SC"/>
              </a:defRPr>
            </a:pPr>
            <a:r>
              <a:rPr sz="3450" b="1">
                <a:solidFill>
                  <a:srgbClr val="101827"/>
                </a:solidFill>
                <a:latin typeface="PingFang SC"/>
                <a:ea typeface="PingFang SC"/>
                <a:cs typeface="PingFang SC"/>
              </a:rPr>
              <a:t>链路知识中心——业务流程图</a:t>
            </a:r>
          </a:p>
        </p:txBody>
      </p:sp>
      <p:sp>
        <p:nvSpPr>
          <p:cNvPr id="2" name="project">
            <a:extLst xmlns:a="http://schemas.openxmlformats.org/drawingml/2006/main">
              <a:ext uri="{FF2B5EF4-FFF2-40B4-BE49-F238E27FC236}">
                <a16:creationId xmlns:a16="http://schemas.microsoft.com/office/drawing/2014/main" id="{3C1B6692-2020-49AB-9B51-DFFBE8167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276225"/>
            <a:ext cx="2095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lnSpc>
                <a:spcPct val="102000"/>
              </a:lnSpc>
              <a:buNone/>
              <a:defRPr sz="1425" b="1">
                <a:solidFill>
                  <a:srgbClr val="1769B0"/>
                </a:solidFill>
                <a:latin typeface="PingFang SC"/>
                <a:ea typeface="PingFang SC"/>
                <a:cs typeface="PingFang SC"/>
              </a:defRPr>
            </a:pPr>
            <a:r>
              <a:rPr sz="1425" b="1">
                <a:solidFill>
                  <a:srgbClr val="1769B0"/>
                </a:solidFill>
                <a:latin typeface="PingFang SC"/>
                <a:ea typeface="PingFang SC"/>
                <a:cs typeface="PingFang SC"/>
              </a:rPr>
              <a:t>浦江项目｜方案设计</a:t>
            </a:r>
          </a:p>
        </p:txBody>
      </p:sp>
      <p:sp>
        <p:nvSpPr>
          <p:cNvPr id="3" name="subtitle">
            <a:extLst xmlns:a="http://schemas.openxmlformats.org/drawingml/2006/main">
              <a:ext uri="{FF2B5EF4-FFF2-40B4-BE49-F238E27FC236}">
                <a16:creationId xmlns:a16="http://schemas.microsoft.com/office/drawing/2014/main" id="{2C781459-FDB2-417B-94D0-1D7E22CCD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" y="704850"/>
            <a:ext cx="80962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2000"/>
              </a:lnSpc>
              <a:buNone/>
              <a:defRPr sz="1350" b="0">
                <a:solidFill>
                  <a:srgbClr val="64748B"/>
                </a:solidFill>
                <a:latin typeface="PingFang SC"/>
                <a:ea typeface="PingFang SC"/>
                <a:cs typeface="PingFang SC"/>
              </a:defRPr>
            </a:pPr>
            <a:r>
              <a:rPr sz="1350" b="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知识从真实运维资料中形成，并在故障研判、处置和复盘中持续回流</a:t>
            </a:r>
          </a:p>
        </p:txBody>
      </p:sp>
      <p:sp>
        <p:nvSpPr>
          <p:cNvPr id="4" name="header-rule-gray">
            <a:extLst xmlns:a="http://schemas.openxmlformats.org/drawingml/2006/main">
              <a:ext uri="{FF2B5EF4-FFF2-40B4-BE49-F238E27FC236}">
                <a16:creationId xmlns:a16="http://schemas.microsoft.com/office/drawing/2014/main" id="{975A4039-9F3E-48CE-9D18-9E6382E7D4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000125"/>
            <a:ext cx="112776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0E8"/>
          </a:solidFill>
          <a:ln xmlns:a="http://schemas.openxmlformats.org/drawingml/2006/main" w="0">
            <a:solidFill>
              <a:srgbClr val="D7E0E8"/>
            </a:solidFill>
            <a:prstDash val="solid"/>
          </a:ln>
        </p:spPr>
      </p:sp>
      <p:sp>
        <p:nvSpPr>
          <p:cNvPr id="5" name="header-rule-blue">
            <a:extLst xmlns:a="http://schemas.openxmlformats.org/drawingml/2006/main">
              <a:ext uri="{FF2B5EF4-FFF2-40B4-BE49-F238E27FC236}">
                <a16:creationId xmlns:a16="http://schemas.microsoft.com/office/drawing/2014/main" id="{8C053ECF-DD4E-47E8-9950-28BA57BE1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000125"/>
            <a:ext cx="2000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69B0"/>
          </a:solidFill>
          <a:ln xmlns:a="http://schemas.openxmlformats.org/drawingml/2006/main" w="0">
            <a:solidFill>
              <a:srgbClr val="1769B0"/>
            </a:solidFill>
            <a:prstDash val="solid"/>
          </a:ln>
        </p:spPr>
      </p:sp>
      <p:sp>
        <p:nvSpPr>
          <p:cNvPr id="6" name="swimlane-frame">
            <a:extLst xmlns:a="http://schemas.openxmlformats.org/drawingml/2006/main">
              <a:ext uri="{FF2B5EF4-FFF2-40B4-BE49-F238E27FC236}">
                <a16:creationId xmlns:a16="http://schemas.microsoft.com/office/drawing/2014/main" id="{2713B805-CB52-4772-92F4-922F5D89B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1181100"/>
            <a:ext cx="11144250" cy="5314950"/>
          </a:xfrm>
          <a:prstGeom xmlns:a="http://schemas.openxmlformats.org/drawingml/2006/main" prst="roundRect">
            <a:avLst>
              <a:gd name="adj" fmla="val 179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1430">
            <a:solidFill>
              <a:srgbClr val="8FB7DE"/>
            </a:solidFill>
            <a:prstDash val="solid"/>
          </a:ln>
        </p:spPr>
      </p:sp>
      <p:sp>
        <p:nvSpPr>
          <p:cNvPr id="7" name="flow-banner">
            <a:extLst xmlns:a="http://schemas.openxmlformats.org/drawingml/2006/main">
              <a:ext uri="{FF2B5EF4-FFF2-40B4-BE49-F238E27FC236}">
                <a16:creationId xmlns:a16="http://schemas.microsoft.com/office/drawing/2014/main" id="{A394981C-F3AD-4E11-BBC0-D49EBC0C4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1181100"/>
            <a:ext cx="11144250" cy="419100"/>
          </a:xfrm>
          <a:prstGeom xmlns:a="http://schemas.openxmlformats.org/drawingml/2006/main" prst="roundRect">
            <a:avLst>
              <a:gd name="adj" fmla="val 22727"/>
            </a:avLst>
          </a:prstGeom>
          <a:solidFill xmlns:a="http://schemas.openxmlformats.org/drawingml/2006/main">
            <a:srgbClr val="24577F"/>
          </a:solidFill>
          <a:ln xmlns:a="http://schemas.openxmlformats.org/drawingml/2006/main" w="0">
            <a:solidFill>
              <a:srgbClr val="24577F"/>
            </a:solidFill>
            <a:prstDash val="solid"/>
          </a:ln>
        </p:spPr>
      </p:sp>
      <p:sp>
        <p:nvSpPr>
          <p:cNvPr id="8" name="flow-banner-text">
            <a:extLst xmlns:a="http://schemas.openxmlformats.org/drawingml/2006/main">
              <a:ext uri="{FF2B5EF4-FFF2-40B4-BE49-F238E27FC236}">
                <a16:creationId xmlns:a16="http://schemas.microsoft.com/office/drawing/2014/main" id="{44F7886F-093F-4849-B52F-8CC1887229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1209675"/>
            <a:ext cx="1080135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875" b="1">
                <a:solidFill>
                  <a:srgbClr val="FFFFFF"/>
                </a:solidFill>
                <a:latin typeface="PingFang SC"/>
                <a:ea typeface="PingFang SC"/>
                <a:cs typeface="PingFang SC"/>
              </a:defRPr>
            </a:pPr>
            <a:r>
              <a:rPr sz="1875" b="1">
                <a:solidFill>
                  <a:srgbClr val="FFFFFF"/>
                </a:solidFill>
                <a:latin typeface="PingFang SC"/>
                <a:ea typeface="PingFang SC"/>
                <a:cs typeface="PingFang SC"/>
              </a:rPr>
              <a:t>知识形成  →  场景调用  →  处置验证  →  经验回流</a:t>
            </a:r>
          </a:p>
        </p:txBody>
      </p:sp>
      <p:sp>
        <p:nvSpPr>
          <p:cNvPr id="9" name="lane-1-head">
            <a:extLst xmlns:a="http://schemas.openxmlformats.org/drawingml/2006/main">
              <a:ext uri="{FF2B5EF4-FFF2-40B4-BE49-F238E27FC236}">
                <a16:creationId xmlns:a16="http://schemas.microsoft.com/office/drawing/2014/main" id="{96B12F93-8A18-46D9-8DBA-B75BA31D62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1600200"/>
            <a:ext cx="2228850" cy="466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EAF8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10" name="lane-1-body">
            <a:extLst xmlns:a="http://schemas.openxmlformats.org/drawingml/2006/main">
              <a:ext uri="{FF2B5EF4-FFF2-40B4-BE49-F238E27FC236}">
                <a16:creationId xmlns:a16="http://schemas.microsoft.com/office/drawing/2014/main" id="{60651951-ABB9-4614-AB62-87513AE46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2066925"/>
            <a:ext cx="2228850" cy="442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FAFE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11" name="lane-1-title">
            <a:extLst xmlns:a="http://schemas.openxmlformats.org/drawingml/2006/main">
              <a:ext uri="{FF2B5EF4-FFF2-40B4-BE49-F238E27FC236}">
                <a16:creationId xmlns:a16="http://schemas.microsoft.com/office/drawing/2014/main" id="{ED181FB6-C584-47CC-A980-33224B715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1638300"/>
            <a:ext cx="207645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defRPr>
            </a:pPr>
            <a:r>
              <a: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rPr>
              <a:t>资料提供方</a:t>
            </a:r>
          </a:p>
        </p:txBody>
      </p:sp>
      <p:sp>
        <p:nvSpPr>
          <p:cNvPr id="12" name="lane-2-head">
            <a:extLst xmlns:a="http://schemas.openxmlformats.org/drawingml/2006/main">
              <a:ext uri="{FF2B5EF4-FFF2-40B4-BE49-F238E27FC236}">
                <a16:creationId xmlns:a16="http://schemas.microsoft.com/office/drawing/2014/main" id="{F32BFA05-4776-4DE9-BC17-A45F8E6BC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52725" y="1600200"/>
            <a:ext cx="2228850" cy="466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E2DE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13" name="lane-2-body">
            <a:extLst xmlns:a="http://schemas.openxmlformats.org/drawingml/2006/main">
              <a:ext uri="{FF2B5EF4-FFF2-40B4-BE49-F238E27FC236}">
                <a16:creationId xmlns:a16="http://schemas.microsoft.com/office/drawing/2014/main" id="{771C736D-BA3F-4F2F-B1E2-924B4A3A5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52725" y="2066925"/>
            <a:ext cx="2228850" cy="442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8F6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14" name="lane-2-title">
            <a:extLst xmlns:a="http://schemas.openxmlformats.org/drawingml/2006/main">
              <a:ext uri="{FF2B5EF4-FFF2-40B4-BE49-F238E27FC236}">
                <a16:creationId xmlns:a16="http://schemas.microsoft.com/office/drawing/2014/main" id="{5666C653-073A-4CF2-BF44-C818B8766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28925" y="1638300"/>
            <a:ext cx="207645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defRPr>
            </a:pPr>
            <a:r>
              <a: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rPr>
              <a:t>知识运营</a:t>
            </a:r>
          </a:p>
        </p:txBody>
      </p:sp>
      <p:sp>
        <p:nvSpPr>
          <p:cNvPr id="15" name="lane-3-head">
            <a:extLst xmlns:a="http://schemas.openxmlformats.org/drawingml/2006/main">
              <a:ext uri="{FF2B5EF4-FFF2-40B4-BE49-F238E27FC236}">
                <a16:creationId xmlns:a16="http://schemas.microsoft.com/office/drawing/2014/main" id="{891BA704-01CD-450B-AEE6-072E6580B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81575" y="1600200"/>
            <a:ext cx="2228850" cy="466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E0F4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16" name="lane-3-body">
            <a:extLst xmlns:a="http://schemas.openxmlformats.org/drawingml/2006/main">
              <a:ext uri="{FF2B5EF4-FFF2-40B4-BE49-F238E27FC236}">
                <a16:creationId xmlns:a16="http://schemas.microsoft.com/office/drawing/2014/main" id="{3E6DA7D4-C4FD-45FC-B698-24EDE0404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81575" y="2066925"/>
            <a:ext cx="2228850" cy="442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BF8FE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17" name="lane-3-title">
            <a:extLst xmlns:a="http://schemas.openxmlformats.org/drawingml/2006/main">
              <a:ext uri="{FF2B5EF4-FFF2-40B4-BE49-F238E27FC236}">
                <a16:creationId xmlns:a16="http://schemas.microsoft.com/office/drawing/2014/main" id="{49B64CD9-3610-4AD8-B427-384B3D1BC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7775" y="1638300"/>
            <a:ext cx="207645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defRPr>
            </a:pPr>
            <a:r>
              <a: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rPr>
              <a:t>链路知识中心</a:t>
            </a:r>
          </a:p>
        </p:txBody>
      </p:sp>
      <p:sp>
        <p:nvSpPr>
          <p:cNvPr id="18" name="lane-4-head">
            <a:extLst xmlns:a="http://schemas.openxmlformats.org/drawingml/2006/main">
              <a:ext uri="{FF2B5EF4-FFF2-40B4-BE49-F238E27FC236}">
                <a16:creationId xmlns:a16="http://schemas.microsoft.com/office/drawing/2014/main" id="{3517DCBC-588A-44BB-9748-C094AE975C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0425" y="1600200"/>
            <a:ext cx="2228850" cy="466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F1F4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19" name="lane-4-body">
            <a:extLst xmlns:a="http://schemas.openxmlformats.org/drawingml/2006/main">
              <a:ext uri="{FF2B5EF4-FFF2-40B4-BE49-F238E27FC236}">
                <a16:creationId xmlns:a16="http://schemas.microsoft.com/office/drawing/2014/main" id="{A1425165-3E18-449C-ABD7-A25F65E04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0425" y="2066925"/>
            <a:ext cx="2228850" cy="442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FCFD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20" name="lane-4-title">
            <a:extLst xmlns:a="http://schemas.openxmlformats.org/drawingml/2006/main">
              <a:ext uri="{FF2B5EF4-FFF2-40B4-BE49-F238E27FC236}">
                <a16:creationId xmlns:a16="http://schemas.microsoft.com/office/drawing/2014/main" id="{22D02C9F-61C1-49FA-A204-2BA5AB0D7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86625" y="1638300"/>
            <a:ext cx="207645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defRPr>
            </a:pPr>
            <a:r>
              <a: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rPr>
              <a:t>告警／拓扑／RCA</a:t>
            </a:r>
          </a:p>
        </p:txBody>
      </p:sp>
      <p:sp>
        <p:nvSpPr>
          <p:cNvPr id="21" name="lane-5-head">
            <a:extLst xmlns:a="http://schemas.openxmlformats.org/drawingml/2006/main">
              <a:ext uri="{FF2B5EF4-FFF2-40B4-BE49-F238E27FC236}">
                <a16:creationId xmlns:a16="http://schemas.microsoft.com/office/drawing/2014/main" id="{EF159A51-2BAC-446C-A1BC-420A6F6A3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39275" y="1600200"/>
            <a:ext cx="2228850" cy="4667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3F1E5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22" name="lane-5-body">
            <a:extLst xmlns:a="http://schemas.openxmlformats.org/drawingml/2006/main">
              <a:ext uri="{FF2B5EF4-FFF2-40B4-BE49-F238E27FC236}">
                <a16:creationId xmlns:a16="http://schemas.microsoft.com/office/drawing/2014/main" id="{BD3B7D05-285B-4729-9615-0009E6091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39275" y="2066925"/>
            <a:ext cx="2228850" cy="442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7FCF8"/>
          </a:solidFill>
          <a:ln xmlns:a="http://schemas.openxmlformats.org/drawingml/2006/main" w="7620">
            <a:solidFill>
              <a:srgbClr val="8FB7DE"/>
            </a:solidFill>
            <a:prstDash val="solid"/>
          </a:ln>
        </p:spPr>
      </p:sp>
      <p:sp>
        <p:nvSpPr>
          <p:cNvPr id="23" name="lane-5-title">
            <a:extLst xmlns:a="http://schemas.openxmlformats.org/drawingml/2006/main">
              <a:ext uri="{FF2B5EF4-FFF2-40B4-BE49-F238E27FC236}">
                <a16:creationId xmlns:a16="http://schemas.microsoft.com/office/drawing/2014/main" id="{82BC754F-0FA5-4BDB-A151-BEF3B25F4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15475" y="1638300"/>
            <a:ext cx="207645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defRPr>
            </a:pPr>
            <a:r>
              <a:rPr sz="1650" b="1">
                <a:solidFill>
                  <a:srgbClr val="111827"/>
                </a:solidFill>
                <a:latin typeface="PingFang SC"/>
                <a:ea typeface="PingFang SC"/>
                <a:cs typeface="PingFang SC"/>
              </a:rPr>
              <a:t>值班与专家</a:t>
            </a:r>
          </a:p>
        </p:txBody>
      </p:sp>
      <p:sp>
        <p:nvSpPr>
          <p:cNvPr id="24" name="a-submit">
            <a:extLst xmlns:a="http://schemas.openxmlformats.org/drawingml/2006/main">
              <a:ext uri="{FF2B5EF4-FFF2-40B4-BE49-F238E27FC236}">
                <a16:creationId xmlns:a16="http://schemas.microsoft.com/office/drawing/2014/main" id="{84513320-387F-4FBC-9C0E-DB5B40701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" y="2266950"/>
            <a:ext cx="1695450" cy="523875"/>
          </a:xfrm>
          <a:prstGeom xmlns:a="http://schemas.openxmlformats.org/drawingml/2006/main" prst="roundRect">
            <a:avLst>
              <a:gd name="adj" fmla="val 14545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5" name="a-receive">
            <a:extLst xmlns:a="http://schemas.openxmlformats.org/drawingml/2006/main">
              <a:ext uri="{FF2B5EF4-FFF2-40B4-BE49-F238E27FC236}">
                <a16:creationId xmlns:a16="http://schemas.microsoft.com/office/drawing/2014/main" id="{350FD24C-FD1A-4C46-9DA1-008EC6F3C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19425" y="2266950"/>
            <a:ext cx="1695450" cy="523875"/>
          </a:xfrm>
          <a:prstGeom xmlns:a="http://schemas.openxmlformats.org/drawingml/2006/main" prst="roundRect">
            <a:avLst>
              <a:gd name="adj" fmla="val 14545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6" name="a-complete">
            <a:extLst xmlns:a="http://schemas.openxmlformats.org/drawingml/2006/main">
              <a:ext uri="{FF2B5EF4-FFF2-40B4-BE49-F238E27FC236}">
                <a16:creationId xmlns:a16="http://schemas.microsoft.com/office/drawing/2014/main" id="{998B40EA-36F1-4FFF-BFEC-7E9A142A1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52775" y="2905125"/>
            <a:ext cx="1428750" cy="657225"/>
          </a:xfrm>
          <a:prstGeom xmlns:a="http://schemas.openxmlformats.org/drawingml/2006/main" prst="diamond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7" name="a-supplement">
            <a:extLst xmlns:a="http://schemas.openxmlformats.org/drawingml/2006/main">
              <a:ext uri="{FF2B5EF4-FFF2-40B4-BE49-F238E27FC236}">
                <a16:creationId xmlns:a16="http://schemas.microsoft.com/office/drawing/2014/main" id="{871B2FAD-71BA-407B-B3F5-9A628AF50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" y="3028950"/>
            <a:ext cx="1695450" cy="523875"/>
          </a:xfrm>
          <a:prstGeom xmlns:a="http://schemas.openxmlformats.org/drawingml/2006/main" prst="roundRect">
            <a:avLst>
              <a:gd name="adj" fmla="val 14545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8" name="a-extract">
            <a:extLst xmlns:a="http://schemas.openxmlformats.org/drawingml/2006/main">
              <a:ext uri="{FF2B5EF4-FFF2-40B4-BE49-F238E27FC236}">
                <a16:creationId xmlns:a16="http://schemas.microsoft.com/office/drawing/2014/main" id="{8F81F445-FC32-4E3A-9B5D-585BD6E8D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19425" y="3790950"/>
            <a:ext cx="1695450" cy="552450"/>
          </a:xfrm>
          <a:prstGeom xmlns:a="http://schemas.openxmlformats.org/drawingml/2006/main" prst="roundRect">
            <a:avLst>
              <a:gd name="adj" fmla="val 13793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29" name="a-publish">
            <a:extLst xmlns:a="http://schemas.openxmlformats.org/drawingml/2006/main">
              <a:ext uri="{FF2B5EF4-FFF2-40B4-BE49-F238E27FC236}">
                <a16:creationId xmlns:a16="http://schemas.microsoft.com/office/drawing/2014/main" id="{F4EA174F-4859-4B21-927A-1F28E93B6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48275" y="3790950"/>
            <a:ext cx="1695450" cy="552450"/>
          </a:xfrm>
          <a:prstGeom xmlns:a="http://schemas.openxmlformats.org/drawingml/2006/main" prst="roundRect">
            <a:avLst>
              <a:gd name="adj" fmla="val 13793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0" name="a-trigger">
            <a:extLst xmlns:a="http://schemas.openxmlformats.org/drawingml/2006/main">
              <a:ext uri="{FF2B5EF4-FFF2-40B4-BE49-F238E27FC236}">
                <a16:creationId xmlns:a16="http://schemas.microsoft.com/office/drawing/2014/main" id="{0CBD4001-3FB3-4A8B-9830-EBFD50508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266950"/>
            <a:ext cx="1695450" cy="523875"/>
          </a:xfrm>
          <a:prstGeom xmlns:a="http://schemas.openxmlformats.org/drawingml/2006/main" prst="roundRect">
            <a:avLst>
              <a:gd name="adj" fmla="val 14545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1" name="a-search">
            <a:extLst xmlns:a="http://schemas.openxmlformats.org/drawingml/2006/main">
              <a:ext uri="{FF2B5EF4-FFF2-40B4-BE49-F238E27FC236}">
                <a16:creationId xmlns:a16="http://schemas.microsoft.com/office/drawing/2014/main" id="{C1230D28-7A85-4F46-ADDD-68EAA513D5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48275" y="4638675"/>
            <a:ext cx="1695450" cy="552450"/>
          </a:xfrm>
          <a:prstGeom xmlns:a="http://schemas.openxmlformats.org/drawingml/2006/main" prst="roundRect">
            <a:avLst>
              <a:gd name="adj" fmla="val 13793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2" name="a-rca">
            <a:extLst xmlns:a="http://schemas.openxmlformats.org/drawingml/2006/main">
              <a:ext uri="{FF2B5EF4-FFF2-40B4-BE49-F238E27FC236}">
                <a16:creationId xmlns:a16="http://schemas.microsoft.com/office/drawing/2014/main" id="{476B80F2-8426-425C-A984-89EA5D073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4638675"/>
            <a:ext cx="1695450" cy="552450"/>
          </a:xfrm>
          <a:prstGeom xmlns:a="http://schemas.openxmlformats.org/drawingml/2006/main" prst="roundRect">
            <a:avLst>
              <a:gd name="adj" fmla="val 13793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3" name="a-execute">
            <a:extLst xmlns:a="http://schemas.openxmlformats.org/drawingml/2006/main">
              <a:ext uri="{FF2B5EF4-FFF2-40B4-BE49-F238E27FC236}">
                <a16:creationId xmlns:a16="http://schemas.microsoft.com/office/drawing/2014/main" id="{5AD5FD1B-4797-4696-9A4D-0AD76ADE0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05975" y="4638675"/>
            <a:ext cx="1695450" cy="552450"/>
          </a:xfrm>
          <a:prstGeom xmlns:a="http://schemas.openxmlformats.org/drawingml/2006/main" prst="roundRect">
            <a:avLst>
              <a:gd name="adj" fmla="val 13793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4" name="a-recovered">
            <a:extLst xmlns:a="http://schemas.openxmlformats.org/drawingml/2006/main">
              <a:ext uri="{FF2B5EF4-FFF2-40B4-BE49-F238E27FC236}">
                <a16:creationId xmlns:a16="http://schemas.microsoft.com/office/drawing/2014/main" id="{97E6F38F-17A3-47D8-91B3-D113F9E73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39325" y="5314950"/>
            <a:ext cx="1428750" cy="628650"/>
          </a:xfrm>
          <a:prstGeom xmlns:a="http://schemas.openxmlformats.org/drawingml/2006/main" prst="diamond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5" name="a-record">
            <a:extLst xmlns:a="http://schemas.openxmlformats.org/drawingml/2006/main">
              <a:ext uri="{FF2B5EF4-FFF2-40B4-BE49-F238E27FC236}">
                <a16:creationId xmlns:a16="http://schemas.microsoft.com/office/drawing/2014/main" id="{1D7624CE-39B3-4BE1-B0F1-D51D6577A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05975" y="6057900"/>
            <a:ext cx="1695450" cy="361950"/>
          </a:xfrm>
          <a:prstGeom xmlns:a="http://schemas.openxmlformats.org/drawingml/2006/main" prst="roundRect">
            <a:avLst>
              <a:gd name="adj" fmla="val 21053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sp>
        <p:nvSpPr>
          <p:cNvPr id="36" name="a-update">
            <a:extLst xmlns:a="http://schemas.openxmlformats.org/drawingml/2006/main">
              <a:ext uri="{FF2B5EF4-FFF2-40B4-BE49-F238E27FC236}">
                <a16:creationId xmlns:a16="http://schemas.microsoft.com/office/drawing/2014/main" id="{FD85FDFD-E0D0-4A47-BD6B-9C748DA7E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19425" y="5962650"/>
            <a:ext cx="1695450" cy="457200"/>
          </a:xfrm>
          <a:prstGeom xmlns:a="http://schemas.openxmlformats.org/drawingml/2006/main" prst="roundRect">
            <a:avLst>
              <a:gd name="adj" fmla="val 16667"/>
            </a:avLst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</p:sp>
      <p:cxnSp>
        <p:nvCxnSpPr>
          <p:cNvPr id="109" name=""/>
          <p:cNvCxnSpPr>
            <a:stCxn xmlns:a="http://schemas.openxmlformats.org/drawingml/2006/main" id="24" idx="3"/>
            <a:endCxn xmlns:a="http://schemas.openxmlformats.org/drawingml/2006/main" id="25" idx="1"/>
          </p:cNvCxnSpPr>
          <p:nvPr/>
        </p:nvCxnSpPr>
        <p:spPr>
          <a:xfrm xmlns:a="http://schemas.openxmlformats.org/drawingml/2006/main">
            <a:off x="2486025" y="2528888"/>
            <a:ext cx="533400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0" name=""/>
          <p:cNvCxnSpPr>
            <a:stCxn xmlns:a="http://schemas.openxmlformats.org/drawingml/2006/main" id="25" idx="2"/>
            <a:endCxn xmlns:a="http://schemas.openxmlformats.org/drawingml/2006/main" id="26" idx="0"/>
          </p:cNvCxnSpPr>
          <p:nvPr/>
        </p:nvCxnSpPr>
        <p:spPr>
          <a:xfrm xmlns:a="http://schemas.openxmlformats.org/drawingml/2006/main">
            <a:off x="3867150" y="2790825"/>
            <a:ext cx="0" cy="11430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1" name=""/>
          <p:cNvCxnSpPr>
            <a:stCxn xmlns:a="http://schemas.openxmlformats.org/drawingml/2006/main" id="26" idx="1"/>
            <a:endCxn xmlns:a="http://schemas.openxmlformats.org/drawingml/2006/main" id="27" idx="3"/>
          </p:cNvCxnSpPr>
          <p:nvPr/>
        </p:nvCxnSpPr>
        <p:spPr>
          <a:xfrm xmlns:a="http://schemas.openxmlformats.org/drawingml/2006/main" flipH="1">
            <a:off x="2486025" y="3233738"/>
            <a:ext cx="666750" cy="5715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2" name=""/>
          <p:cNvCxnSpPr>
            <a:stCxn xmlns:a="http://schemas.openxmlformats.org/drawingml/2006/main" id="27" idx="3"/>
            <a:endCxn xmlns:a="http://schemas.openxmlformats.org/drawingml/2006/main" id="25" idx="1"/>
          </p:cNvCxnSpPr>
          <p:nvPr/>
        </p:nvCxnSpPr>
        <p:spPr>
          <a:xfrm xmlns:a="http://schemas.openxmlformats.org/drawingml/2006/main" flipV="1">
            <a:off x="2486025" y="2528888"/>
            <a:ext cx="533400" cy="76200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3" name=""/>
          <p:cNvCxnSpPr>
            <a:stCxn xmlns:a="http://schemas.openxmlformats.org/drawingml/2006/main" id="26" idx="2"/>
            <a:endCxn xmlns:a="http://schemas.openxmlformats.org/drawingml/2006/main" id="28" idx="0"/>
          </p:cNvCxnSpPr>
          <p:nvPr/>
        </p:nvCxnSpPr>
        <p:spPr>
          <a:xfrm xmlns:a="http://schemas.openxmlformats.org/drawingml/2006/main">
            <a:off x="3867150" y="3562350"/>
            <a:ext cx="0" cy="22860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4" name=""/>
          <p:cNvCxnSpPr>
            <a:stCxn xmlns:a="http://schemas.openxmlformats.org/drawingml/2006/main" id="28" idx="3"/>
            <a:endCxn xmlns:a="http://schemas.openxmlformats.org/drawingml/2006/main" id="29" idx="1"/>
          </p:cNvCxnSpPr>
          <p:nvPr/>
        </p:nvCxnSpPr>
        <p:spPr>
          <a:xfrm xmlns:a="http://schemas.openxmlformats.org/drawingml/2006/main">
            <a:off x="4714875" y="4067175"/>
            <a:ext cx="533400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5" name=""/>
          <p:cNvCxnSpPr>
            <a:stCxn xmlns:a="http://schemas.openxmlformats.org/drawingml/2006/main" id="29" idx="2"/>
            <a:endCxn xmlns:a="http://schemas.openxmlformats.org/drawingml/2006/main" id="31" idx="0"/>
          </p:cNvCxnSpPr>
          <p:nvPr/>
        </p:nvCxnSpPr>
        <p:spPr>
          <a:xfrm xmlns:a="http://schemas.openxmlformats.org/drawingml/2006/main">
            <a:off x="6096000" y="4343400"/>
            <a:ext cx="0" cy="295275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6" name=""/>
          <p:cNvCxnSpPr>
            <a:stCxn xmlns:a="http://schemas.openxmlformats.org/drawingml/2006/main" id="30" idx="1"/>
            <a:endCxn xmlns:a="http://schemas.openxmlformats.org/drawingml/2006/main" id="31" idx="3"/>
          </p:cNvCxnSpPr>
          <p:nvPr/>
        </p:nvCxnSpPr>
        <p:spPr>
          <a:xfrm xmlns:a="http://schemas.openxmlformats.org/drawingml/2006/main" flipH="1">
            <a:off x="6943725" y="2528888"/>
            <a:ext cx="533400" cy="2386013"/>
          </a:xfrm>
          <a:prstGeom xmlns:a="http://schemas.openxmlformats.org/drawingml/2006/main" prst="bentConnector3">
            <a:avLst>
              <a:gd name="adj1" fmla="val 50000"/>
            </a:avLst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7" name=""/>
          <p:cNvCxnSpPr>
            <a:stCxn xmlns:a="http://schemas.openxmlformats.org/drawingml/2006/main" id="31" idx="3"/>
            <a:endCxn xmlns:a="http://schemas.openxmlformats.org/drawingml/2006/main" id="32" idx="1"/>
          </p:cNvCxnSpPr>
          <p:nvPr/>
        </p:nvCxnSpPr>
        <p:spPr>
          <a:xfrm xmlns:a="http://schemas.openxmlformats.org/drawingml/2006/main">
            <a:off x="6943725" y="4914900"/>
            <a:ext cx="533400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8" name=""/>
          <p:cNvCxnSpPr>
            <a:stCxn xmlns:a="http://schemas.openxmlformats.org/drawingml/2006/main" id="32" idx="3"/>
            <a:endCxn xmlns:a="http://schemas.openxmlformats.org/drawingml/2006/main" id="33" idx="1"/>
          </p:cNvCxnSpPr>
          <p:nvPr/>
        </p:nvCxnSpPr>
        <p:spPr>
          <a:xfrm xmlns:a="http://schemas.openxmlformats.org/drawingml/2006/main">
            <a:off x="9172575" y="4914900"/>
            <a:ext cx="533400" cy="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19" name=""/>
          <p:cNvCxnSpPr>
            <a:stCxn xmlns:a="http://schemas.openxmlformats.org/drawingml/2006/main" id="33" idx="2"/>
            <a:endCxn xmlns:a="http://schemas.openxmlformats.org/drawingml/2006/main" id="34" idx="0"/>
          </p:cNvCxnSpPr>
          <p:nvPr/>
        </p:nvCxnSpPr>
        <p:spPr>
          <a:xfrm xmlns:a="http://schemas.openxmlformats.org/drawingml/2006/main">
            <a:off x="10553700" y="5191125"/>
            <a:ext cx="0" cy="123825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20" name=""/>
          <p:cNvCxnSpPr>
            <a:stCxn xmlns:a="http://schemas.openxmlformats.org/drawingml/2006/main" id="34" idx="1"/>
            <a:endCxn xmlns:a="http://schemas.openxmlformats.org/drawingml/2006/main" id="32" idx="2"/>
          </p:cNvCxnSpPr>
          <p:nvPr/>
        </p:nvCxnSpPr>
        <p:spPr>
          <a:xfrm xmlns:a="http://schemas.openxmlformats.org/drawingml/2006/main" flipH="1" flipV="1">
            <a:off x="8324850" y="5191125"/>
            <a:ext cx="1514475" cy="438150"/>
          </a:xfrm>
          <a:prstGeom xmlns:a="http://schemas.openxmlformats.org/drawingml/2006/main" prst="bentConnector2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21" name=""/>
          <p:cNvCxnSpPr>
            <a:stCxn xmlns:a="http://schemas.openxmlformats.org/drawingml/2006/main" id="34" idx="2"/>
            <a:endCxn xmlns:a="http://schemas.openxmlformats.org/drawingml/2006/main" id="35" idx="0"/>
          </p:cNvCxnSpPr>
          <p:nvPr/>
        </p:nvCxnSpPr>
        <p:spPr>
          <a:xfrm xmlns:a="http://schemas.openxmlformats.org/drawingml/2006/main">
            <a:off x="10553700" y="5943600"/>
            <a:ext cx="0" cy="114300"/>
          </a:xfrm>
          <a:prstGeom xmlns:a="http://schemas.openxmlformats.org/drawingml/2006/main" prst="straightConnector1">
            <a:avLst/>
          </a:prstGeom>
          <a:ln xmlns:a="http://schemas.openxmlformats.org/drawingml/2006/main" w="17145">
            <a:solidFill>
              <a:srgbClr val="4B87C5"/>
            </a:solidFill>
            <a:prstDash val="solid"/>
            <a:tailEnd type="triangle" w="sm" len="sm"/>
          </a:ln>
        </p:spPr>
      </p:cxnSp>
      <p:cxnSp>
        <p:nvCxnSpPr>
          <p:cNvPr id="122" name=""/>
          <p:cNvCxnSpPr>
            <a:stCxn xmlns:a="http://schemas.openxmlformats.org/drawingml/2006/main" id="35" idx="1"/>
            <a:endCxn xmlns:a="http://schemas.openxmlformats.org/drawingml/2006/main" id="36" idx="3"/>
          </p:cNvCxnSpPr>
          <p:nvPr/>
        </p:nvCxnSpPr>
        <p:spPr>
          <a:xfrm xmlns:a="http://schemas.openxmlformats.org/drawingml/2006/main" flipH="1" flipV="1">
            <a:off x="4714875" y="6191250"/>
            <a:ext cx="4991100" cy="47625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4577F"/>
            </a:solidFill>
            <a:prstDash val="dash"/>
            <a:tailEnd type="triangle" w="sm" len="sm"/>
          </a:ln>
        </p:spPr>
      </p:cxnSp>
      <p:cxnSp>
        <p:nvCxnSpPr>
          <p:cNvPr id="123" name=""/>
          <p:cNvCxnSpPr>
            <a:stCxn xmlns:a="http://schemas.openxmlformats.org/drawingml/2006/main" id="36" idx="0"/>
            <a:endCxn xmlns:a="http://schemas.openxmlformats.org/drawingml/2006/main" id="28" idx="2"/>
          </p:cNvCxnSpPr>
          <p:nvPr/>
        </p:nvCxnSpPr>
        <p:spPr>
          <a:xfrm xmlns:a="http://schemas.openxmlformats.org/drawingml/2006/main" flipV="1">
            <a:off x="3867150" y="4343400"/>
            <a:ext cx="0" cy="161925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24577F"/>
            </a:solidFill>
            <a:prstDash val="dash"/>
            <a:tailEnd type="triangle" w="sm" len="sm"/>
          </a:ln>
        </p:spPr>
      </p:cxnSp>
      <p:sp>
        <p:nvSpPr>
          <p:cNvPr id="52" name="label-no-complete">
            <a:extLst xmlns:a="http://schemas.openxmlformats.org/drawingml/2006/main">
              <a:ext uri="{FF2B5EF4-FFF2-40B4-BE49-F238E27FC236}">
                <a16:creationId xmlns:a16="http://schemas.microsoft.com/office/drawing/2014/main" id="{DE1DC800-BE53-4C96-B2FE-9BB5B6DA5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05150"/>
            <a:ext cx="333375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87146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125" b="1">
                <a:solidFill>
                  <a:srgbClr val="24577F"/>
                </a:solidFill>
                <a:latin typeface="PingFang SC"/>
                <a:ea typeface="PingFang SC"/>
                <a:cs typeface="PingFang SC"/>
              </a:defRPr>
            </a:pPr>
            <a:r>
              <a:rPr sz="1125" b="1">
                <a:solidFill>
                  <a:srgbClr val="24577F"/>
                </a:solidFill>
                <a:latin typeface="PingFang SC"/>
                <a:ea typeface="PingFang SC"/>
                <a:cs typeface="PingFang SC"/>
              </a:rPr>
              <a:t>否</a:t>
            </a:r>
          </a:p>
        </p:txBody>
      </p:sp>
      <p:sp>
        <p:nvSpPr>
          <p:cNvPr id="53" name="label-yes-complete">
            <a:extLst xmlns:a="http://schemas.openxmlformats.org/drawingml/2006/main">
              <a:ext uri="{FF2B5EF4-FFF2-40B4-BE49-F238E27FC236}">
                <a16:creationId xmlns:a16="http://schemas.microsoft.com/office/drawing/2014/main" id="{4D0CDE17-BA8B-4B2E-B31A-DD48B6B698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581400"/>
            <a:ext cx="333375" cy="209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76253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125" b="1">
                <a:solidFill>
                  <a:srgbClr val="24577F"/>
                </a:solidFill>
                <a:latin typeface="PingFang SC"/>
                <a:ea typeface="PingFang SC"/>
                <a:cs typeface="PingFang SC"/>
              </a:defRPr>
            </a:pPr>
            <a:r>
              <a:rPr sz="1125" b="1">
                <a:solidFill>
                  <a:srgbClr val="24577F"/>
                </a:solidFill>
                <a:latin typeface="PingFang SC"/>
                <a:ea typeface="PingFang SC"/>
                <a:cs typeface="PingFang SC"/>
              </a:rPr>
              <a:t>是</a:t>
            </a:r>
          </a:p>
        </p:txBody>
      </p:sp>
      <p:sp>
        <p:nvSpPr>
          <p:cNvPr id="54" name="label-no-recover">
            <a:extLst xmlns:a="http://schemas.openxmlformats.org/drawingml/2006/main">
              <a:ext uri="{FF2B5EF4-FFF2-40B4-BE49-F238E27FC236}">
                <a16:creationId xmlns:a16="http://schemas.microsoft.com/office/drawing/2014/main" id="{D97D7C8E-D5E1-4540-B1BA-73BF77094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5562600"/>
            <a:ext cx="1047750" cy="238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9574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24577F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24577F"/>
                </a:solidFill>
                <a:latin typeface="PingFang SC"/>
                <a:ea typeface="PingFang SC"/>
                <a:cs typeface="PingFang SC"/>
              </a:rPr>
              <a:t>否：继续研判</a:t>
            </a:r>
          </a:p>
        </p:txBody>
      </p:sp>
      <p:sp>
        <p:nvSpPr>
          <p:cNvPr id="55" name="label-yes-recover">
            <a:extLst xmlns:a="http://schemas.openxmlformats.org/drawingml/2006/main">
              <a:ext uri="{FF2B5EF4-FFF2-40B4-BE49-F238E27FC236}">
                <a16:creationId xmlns:a16="http://schemas.microsoft.com/office/drawing/2014/main" id="{64C380D0-287B-4BF9-862F-E361C52036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96550" y="5934075"/>
            <a:ext cx="323850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67582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24577F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24577F"/>
                </a:solidFill>
                <a:latin typeface="PingFang SC"/>
                <a:ea typeface="PingFang SC"/>
                <a:cs typeface="PingFang SC"/>
              </a:rPr>
              <a:t>是</a:t>
            </a:r>
          </a:p>
        </p:txBody>
      </p:sp>
      <p:sp>
        <p:nvSpPr>
          <p:cNvPr id="56" name="label-feedback">
            <a:extLst xmlns:a="http://schemas.openxmlformats.org/drawingml/2006/main">
              <a:ext uri="{FF2B5EF4-FFF2-40B4-BE49-F238E27FC236}">
                <a16:creationId xmlns:a16="http://schemas.microsoft.com/office/drawing/2014/main" id="{3A6B430A-8D4D-4466-94C1-632EAF55C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6115050"/>
            <a:ext cx="1352550" cy="247650"/>
          </a:xfrm>
          <a:prstGeom xmlns:a="http://schemas.openxmlformats.org/drawingml/2006/main" prst="roundRect">
            <a:avLst>
              <a:gd name="adj" fmla="val 3076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BDD1E4"/>
            </a:solidFill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72515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125" b="1">
                <a:solidFill>
                  <a:srgbClr val="24577F"/>
                </a:solidFill>
                <a:latin typeface="PingFang SC"/>
                <a:ea typeface="PingFang SC"/>
                <a:cs typeface="PingFang SC"/>
              </a:defRPr>
            </a:pPr>
            <a:r>
              <a:rPr sz="1125" b="1">
                <a:solidFill>
                  <a:srgbClr val="24577F"/>
                </a:solidFill>
                <a:latin typeface="PingFang SC"/>
                <a:ea typeface="PingFang SC"/>
                <a:cs typeface="PingFang SC"/>
              </a:rPr>
              <a:t>处置结果回流</a:t>
            </a:r>
          </a:p>
        </p:txBody>
      </p:sp>
      <p:sp>
        <p:nvSpPr>
          <p:cNvPr id="57" name="label-update">
            <a:extLst xmlns:a="http://schemas.openxmlformats.org/drawingml/2006/main">
              <a:ext uri="{FF2B5EF4-FFF2-40B4-BE49-F238E27FC236}">
                <a16:creationId xmlns:a16="http://schemas.microsoft.com/office/drawing/2014/main" id="{C6B68600-E4EB-466C-88D8-BD2575F0E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5143500"/>
            <a:ext cx="904875" cy="238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57150" tIns="38100" rIns="57150" bIns="38100" anchor="ctr">
            <a:normAutofit fontScale="9574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088" b="1">
                <a:solidFill>
                  <a:srgbClr val="24577F"/>
                </a:solidFill>
                <a:latin typeface="PingFang SC"/>
                <a:ea typeface="PingFang SC"/>
                <a:cs typeface="PingFang SC"/>
              </a:defRPr>
            </a:pPr>
            <a:r>
              <a:rPr sz="1088" b="1">
                <a:solidFill>
                  <a:srgbClr val="24577F"/>
                </a:solidFill>
                <a:latin typeface="PingFang SC"/>
                <a:ea typeface="PingFang SC"/>
                <a:cs typeface="PingFang SC"/>
              </a:rPr>
              <a:t>复盘更新</a:t>
            </a:r>
          </a:p>
        </p:txBody>
      </p:sp>
      <p:sp>
        <p:nvSpPr>
          <p:cNvPr id="58" name="submit">
            <a:extLst xmlns:a="http://schemas.openxmlformats.org/drawingml/2006/main">
              <a:ext uri="{FF2B5EF4-FFF2-40B4-BE49-F238E27FC236}">
                <a16:creationId xmlns:a16="http://schemas.microsoft.com/office/drawing/2014/main" id="{9DED437A-A277-445F-9F41-FD0EF08EE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" y="2266950"/>
            <a:ext cx="1695450" cy="523875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E6F1FA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80155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提交知识材料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手册、工单与变更记录</a:t>
            </a:r>
          </a:p>
        </p:txBody>
      </p:sp>
      <p:sp>
        <p:nvSpPr>
          <p:cNvPr id="59" name="receive">
            <a:extLst xmlns:a="http://schemas.openxmlformats.org/drawingml/2006/main">
              <a:ext uri="{FF2B5EF4-FFF2-40B4-BE49-F238E27FC236}">
                <a16:creationId xmlns:a16="http://schemas.microsoft.com/office/drawing/2014/main" id="{9638EA82-4F22-4C61-8408-5157EEFA6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19425" y="2266950"/>
            <a:ext cx="1695450" cy="523875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FCE9E5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80155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接收并整理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识别来源与关键内容</a:t>
            </a:r>
          </a:p>
        </p:txBody>
      </p:sp>
      <p:sp>
        <p:nvSpPr>
          <p:cNvPr id="60" name="complete">
            <a:extLst xmlns:a="http://schemas.openxmlformats.org/drawingml/2006/main">
              <a:ext uri="{FF2B5EF4-FFF2-40B4-BE49-F238E27FC236}">
                <a16:creationId xmlns:a16="http://schemas.microsoft.com/office/drawing/2014/main" id="{F6602345-CFB9-41DA-B90D-D476012B7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52775" y="2905125"/>
            <a:ext cx="1428750" cy="657225"/>
          </a:xfrm>
          <a:prstGeom xmlns:a="http://schemas.openxmlformats.org/drawingml/2006/main" prst="diamond">
            <a:avLst/>
          </a:prstGeom>
          <a:solidFill xmlns:a="http://schemas.openxmlformats.org/drawingml/2006/main">
            <a:srgbClr val="FFF3D9"/>
          </a:solidFill>
          <a:ln xmlns:a="http://schemas.openxmlformats.org/drawingml/2006/main" w="10954">
            <a:solidFill>
              <a:srgbClr val="8FB7DE"/>
            </a:solidFill>
            <a:prstDash val="solid"/>
          </a:ln>
        </p:spPr>
      </p:sp>
      <p:sp>
        <p:nvSpPr>
          <p:cNvPr id="61" name="complete-text">
            <a:extLst xmlns:a="http://schemas.openxmlformats.org/drawingml/2006/main">
              <a:ext uri="{FF2B5EF4-FFF2-40B4-BE49-F238E27FC236}">
                <a16:creationId xmlns:a16="http://schemas.microsoft.com/office/drawing/2014/main" id="{074C79A2-9570-4CA4-90B5-C1BA66432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43275" y="3000375"/>
            <a:ext cx="104775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200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内容是否</a:t>
            </a:r>
          </a:p>
          <a:p xmlns:a="http://schemas.openxmlformats.org/drawingml/2006/main">
            <a:pPr algn="ctr">
              <a:lnSpc>
                <a:spcPct val="102000"/>
              </a:lnSpc>
              <a:buNone/>
              <a:defRPr sz="1200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完整？</a:t>
            </a:r>
          </a:p>
        </p:txBody>
      </p:sp>
      <p:sp>
        <p:nvSpPr>
          <p:cNvPr id="62" name="supplement">
            <a:extLst xmlns:a="http://schemas.openxmlformats.org/drawingml/2006/main">
              <a:ext uri="{FF2B5EF4-FFF2-40B4-BE49-F238E27FC236}">
                <a16:creationId xmlns:a16="http://schemas.microsoft.com/office/drawing/2014/main" id="{9C4BA8B4-D5A4-49E2-800C-F0490DF3D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" y="3028950"/>
            <a:ext cx="1695450" cy="523875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E6F1FA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80155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补充来源信息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现象、根因与处置结果</a:t>
            </a:r>
          </a:p>
        </p:txBody>
      </p:sp>
      <p:sp>
        <p:nvSpPr>
          <p:cNvPr id="63" name="extract">
            <a:extLst xmlns:a="http://schemas.openxmlformats.org/drawingml/2006/main">
              <a:ext uri="{FF2B5EF4-FFF2-40B4-BE49-F238E27FC236}">
                <a16:creationId xmlns:a16="http://schemas.microsoft.com/office/drawing/2014/main" id="{874D0EAF-3101-4CD3-B750-AD60DC29F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19425" y="3790950"/>
            <a:ext cx="1695450" cy="552450"/>
          </a:xfrm>
          <a:prstGeom xmlns:a="http://schemas.openxmlformats.org/drawingml/2006/main" prst="roundRect">
            <a:avLst>
              <a:gd name="adj" fmla="val 17241"/>
            </a:avLst>
          </a:prstGeom>
          <a:solidFill xmlns:a="http://schemas.openxmlformats.org/drawingml/2006/main">
            <a:srgbClr val="FCE9E5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86303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提炼知识内容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原因、措施与适用场景</a:t>
            </a:r>
          </a:p>
        </p:txBody>
      </p:sp>
      <p:sp>
        <p:nvSpPr>
          <p:cNvPr id="64" name="publish">
            <a:extLst xmlns:a="http://schemas.openxmlformats.org/drawingml/2006/main">
              <a:ext uri="{FF2B5EF4-FFF2-40B4-BE49-F238E27FC236}">
                <a16:creationId xmlns:a16="http://schemas.microsoft.com/office/drawing/2014/main" id="{D01D5818-4F6D-478D-87FB-0BA6E392F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48275" y="3790950"/>
            <a:ext cx="1695450" cy="552450"/>
          </a:xfrm>
          <a:prstGeom xmlns:a="http://schemas.openxmlformats.org/drawingml/2006/main" prst="roundRect">
            <a:avLst>
              <a:gd name="adj" fmla="val 17241"/>
            </a:avLst>
          </a:prstGeom>
          <a:solidFill xmlns:a="http://schemas.openxmlformats.org/drawingml/2006/main">
            <a:srgbClr val="F0EAF8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86303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审核发布并关联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业务对象、链路与版本</a:t>
            </a:r>
          </a:p>
        </p:txBody>
      </p:sp>
      <p:sp>
        <p:nvSpPr>
          <p:cNvPr id="65" name="trigger">
            <a:extLst xmlns:a="http://schemas.openxmlformats.org/drawingml/2006/main">
              <a:ext uri="{FF2B5EF4-FFF2-40B4-BE49-F238E27FC236}">
                <a16:creationId xmlns:a16="http://schemas.microsoft.com/office/drawing/2014/main" id="{EDBC9A65-4E51-48BE-A2B4-D91EDD695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266950"/>
            <a:ext cx="1695450" cy="523875"/>
          </a:xfrm>
          <a:prstGeom xmlns:a="http://schemas.openxmlformats.org/drawingml/2006/main" prst="roundRect">
            <a:avLst>
              <a:gd name="adj" fmla="val 18182"/>
            </a:avLst>
          </a:prstGeom>
          <a:solidFill xmlns:a="http://schemas.openxmlformats.org/drawingml/2006/main">
            <a:srgbClr val="E6F5F7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80097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告警或故障触发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携带对象、现象和时间窗</a:t>
            </a:r>
          </a:p>
        </p:txBody>
      </p:sp>
      <p:sp>
        <p:nvSpPr>
          <p:cNvPr id="66" name="search">
            <a:extLst xmlns:a="http://schemas.openxmlformats.org/drawingml/2006/main">
              <a:ext uri="{FF2B5EF4-FFF2-40B4-BE49-F238E27FC236}">
                <a16:creationId xmlns:a16="http://schemas.microsoft.com/office/drawing/2014/main" id="{141DE0D6-280C-4D51-9AB6-1BD5DC95E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48275" y="4638675"/>
            <a:ext cx="1695450" cy="552450"/>
          </a:xfrm>
          <a:prstGeom xmlns:a="http://schemas.openxmlformats.org/drawingml/2006/main" prst="roundRect">
            <a:avLst>
              <a:gd name="adj" fmla="val 17241"/>
            </a:avLst>
          </a:prstGeom>
          <a:solidFill xmlns:a="http://schemas.openxmlformats.org/drawingml/2006/main">
            <a:srgbClr val="F0EAF8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73569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检索相关知识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匹配手册、案例与故障模式</a:t>
            </a:r>
          </a:p>
        </p:txBody>
      </p:sp>
      <p:sp>
        <p:nvSpPr>
          <p:cNvPr id="67" name="rca">
            <a:extLst xmlns:a="http://schemas.openxmlformats.org/drawingml/2006/main">
              <a:ext uri="{FF2B5EF4-FFF2-40B4-BE49-F238E27FC236}">
                <a16:creationId xmlns:a16="http://schemas.microsoft.com/office/drawing/2014/main" id="{2B840164-A4AB-41E6-AF73-072BDEFE0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4638675"/>
            <a:ext cx="1695450" cy="552450"/>
          </a:xfrm>
          <a:prstGeom xmlns:a="http://schemas.openxmlformats.org/drawingml/2006/main" prst="roundRect">
            <a:avLst>
              <a:gd name="adj" fmla="val 17241"/>
            </a:avLst>
          </a:prstGeom>
          <a:solidFill xmlns:a="http://schemas.openxmlformats.org/drawingml/2006/main">
            <a:srgbClr val="E6F5F7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80097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辅助RCA研判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生成原因线索与处置建议</a:t>
            </a:r>
          </a:p>
        </p:txBody>
      </p:sp>
      <p:sp>
        <p:nvSpPr>
          <p:cNvPr id="68" name="execute">
            <a:extLst xmlns:a="http://schemas.openxmlformats.org/drawingml/2006/main">
              <a:ext uri="{FF2B5EF4-FFF2-40B4-BE49-F238E27FC236}">
                <a16:creationId xmlns:a16="http://schemas.microsoft.com/office/drawing/2014/main" id="{15861990-54D4-4C5B-AB76-FFD67FE44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05975" y="4638675"/>
            <a:ext cx="1695450" cy="552450"/>
          </a:xfrm>
          <a:prstGeom xmlns:a="http://schemas.openxmlformats.org/drawingml/2006/main" prst="roundRect">
            <a:avLst>
              <a:gd name="adj" fmla="val 17241"/>
            </a:avLst>
          </a:prstGeom>
          <a:solidFill xmlns:a="http://schemas.openxmlformats.org/drawingml/2006/main">
            <a:srgbClr val="EAF5EB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73569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2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确认并执行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350">
                <a:solidFill>
                  <a:srgbClr val="64748B"/>
                </a:solidFill>
                <a:latin typeface="PingFang SC"/>
                <a:ea typeface="PingFang SC"/>
                <a:cs typeface="PingFang SC"/>
              </a:rPr>
              <a:t>核对证据、风险与操作步骤</a:t>
            </a:r>
          </a:p>
        </p:txBody>
      </p:sp>
      <p:sp>
        <p:nvSpPr>
          <p:cNvPr id="69" name="recovered">
            <a:extLst xmlns:a="http://schemas.openxmlformats.org/drawingml/2006/main">
              <a:ext uri="{FF2B5EF4-FFF2-40B4-BE49-F238E27FC236}">
                <a16:creationId xmlns:a16="http://schemas.microsoft.com/office/drawing/2014/main" id="{91D3AC96-0D02-427C-BF9B-71A6FA7EB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39325" y="5314950"/>
            <a:ext cx="1428750" cy="628650"/>
          </a:xfrm>
          <a:prstGeom xmlns:a="http://schemas.openxmlformats.org/drawingml/2006/main" prst="diamond">
            <a:avLst/>
          </a:prstGeom>
          <a:solidFill xmlns:a="http://schemas.openxmlformats.org/drawingml/2006/main">
            <a:srgbClr val="EAF5EB"/>
          </a:solidFill>
          <a:ln xmlns:a="http://schemas.openxmlformats.org/drawingml/2006/main" w="10954">
            <a:solidFill>
              <a:srgbClr val="8FB7DE"/>
            </a:solidFill>
            <a:prstDash val="solid"/>
          </a:ln>
        </p:spPr>
      </p:sp>
      <p:sp>
        <p:nvSpPr>
          <p:cNvPr id="70" name="recovered-text">
            <a:extLst xmlns:a="http://schemas.openxmlformats.org/drawingml/2006/main">
              <a:ext uri="{FF2B5EF4-FFF2-40B4-BE49-F238E27FC236}">
                <a16:creationId xmlns:a16="http://schemas.microsoft.com/office/drawing/2014/main" id="{202DB54F-EE24-4120-8327-D08323BA6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29825" y="5410200"/>
            <a:ext cx="1047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2000"/>
              </a:lnSpc>
              <a:buNone/>
              <a:defRPr sz="1200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问题是否</a:t>
            </a:r>
          </a:p>
          <a:p xmlns:a="http://schemas.openxmlformats.org/drawingml/2006/main">
            <a:pPr algn="ctr">
              <a:lnSpc>
                <a:spcPct val="102000"/>
              </a:lnSpc>
              <a:buNone/>
              <a:defRPr sz="1200" b="1">
                <a:solidFill>
                  <a:srgbClr val="15243A"/>
                </a:solidFill>
                <a:latin typeface="PingFang SC"/>
                <a:ea typeface="PingFang SC"/>
                <a:cs typeface="PingFang SC"/>
              </a:defRPr>
            </a:pPr>
            <a:r>
              <a:rPr sz="12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恢复？</a:t>
            </a:r>
          </a:p>
        </p:txBody>
      </p:sp>
      <p:sp>
        <p:nvSpPr>
          <p:cNvPr id="71" name="record">
            <a:extLst xmlns:a="http://schemas.openxmlformats.org/drawingml/2006/main">
              <a:ext uri="{FF2B5EF4-FFF2-40B4-BE49-F238E27FC236}">
                <a16:creationId xmlns:a16="http://schemas.microsoft.com/office/drawing/2014/main" id="{0B37B532-0620-4DCD-A8D9-E1A7BB860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05975" y="6057900"/>
            <a:ext cx="1695450" cy="361950"/>
          </a:xfrm>
          <a:prstGeom xmlns:a="http://schemas.openxmlformats.org/drawingml/2006/main" prst="roundRect">
            <a:avLst>
              <a:gd name="adj" fmla="val 26316"/>
            </a:avLst>
          </a:prstGeom>
          <a:solidFill xmlns:a="http://schemas.openxmlformats.org/drawingml/2006/main">
            <a:srgbClr val="EAF5EB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81405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0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记录处置结果</a:t>
            </a:r>
          </a:p>
        </p:txBody>
      </p:sp>
      <p:sp>
        <p:nvSpPr>
          <p:cNvPr id="72" name="update">
            <a:extLst xmlns:a="http://schemas.openxmlformats.org/drawingml/2006/main">
              <a:ext uri="{FF2B5EF4-FFF2-40B4-BE49-F238E27FC236}">
                <a16:creationId xmlns:a16="http://schemas.microsoft.com/office/drawing/2014/main" id="{08148BE8-A818-4CF8-986E-2BE0017B3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19425" y="5962650"/>
            <a:ext cx="1695450" cy="457200"/>
          </a:xfrm>
          <a:prstGeom xmlns:a="http://schemas.openxmlformats.org/drawingml/2006/main" prst="roundRect">
            <a:avLst>
              <a:gd name="adj" fmla="val 20833"/>
            </a:avLst>
          </a:prstGeom>
          <a:solidFill xmlns:a="http://schemas.openxmlformats.org/drawingml/2006/main">
            <a:srgbClr val="FCE9E5"/>
          </a:solidFill>
          <a:ln xmlns:a="http://schemas.openxmlformats.org/drawingml/2006/main" w="10478">
            <a:solidFill>
              <a:srgbClr val="8FB7DE"/>
            </a:solidFill>
            <a:prstDash val="solid"/>
          </a:ln>
        </p:spPr>
        <p:txBody>
          <a:bodyPr xmlns:a="http://schemas.openxmlformats.org/drawingml/2006/main" wrap="square" lIns="66675" tIns="47625" rIns="66675" bIns="47625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spcAft>
                <a:spcPts val="0"/>
              </a:spcAft>
              <a:buNone/>
              <a:defRPr>
                <a:latin typeface="PingFang SC"/>
                <a:ea typeface="PingFang SC"/>
                <a:cs typeface="PingFang SC"/>
              </a:defRPr>
            </a:pPr>
            <a:r>
              <a:rPr sz="1700" b="1">
                <a:solidFill>
                  <a:srgbClr val="15243A"/>
                </a:solidFill>
                <a:latin typeface="PingFang SC"/>
                <a:ea typeface="PingFang SC"/>
                <a:cs typeface="PingFang SC"/>
              </a:rPr>
              <a:t>复盘更新知识</a:t>
            </a:r>
          </a:p>
        </p:txBody>
      </p:sp>
    </p:spTree>
    <p:extLst>
      <p:ext uri="{BB962C8B-B14F-4D97-AF65-F5344CB8AC3E}">
        <p14:creationId xmlns:p14="http://schemas.microsoft.com/office/powerpoint/2010/main" val="211376717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2026-07-31T17:38:03.0880000Z</dcterms:created>
  <dcterms:modified xsi:type="dcterms:W3CDTF">2026-07-31T17:38:03.0880000Z</dcterms:modified>
</coreProperties>
</file>