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51c10c618d245b0" /><Relationship Type="http://schemas.openxmlformats.org/officeDocument/2006/relationships/extended-properties" Target="/docProps/app.xml" Id="R701ce98c3d2f4b5e" /><Relationship Type="http://schemas.openxmlformats.org/officeDocument/2006/relationships/officeDocument" Target="/ppt/presentation.xml" Id="R212df0ff155b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071bee6a8420b"/>
  </p:sldMasterIdLst>
  <p:notesMasterIdLst>
    <p:notesMasterId xmlns:r="http://schemas.openxmlformats.org/officeDocument/2006/relationships" r:id="Rba0120e7342e41c9"/>
  </p:notesMasterIdLst>
  <p:sldIdLst>
    <p:sldId xmlns:r="http://schemas.openxmlformats.org/officeDocument/2006/relationships" id="256" r:id="R9e4a21654b9e468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7e790783c814f86" /><Relationship Type="http://schemas.openxmlformats.org/officeDocument/2006/relationships/slideMaster" Target="/ppt/slideMasters/slideMaster1.xml" Id="Rdbf071bee6a8420b" /><Relationship Type="http://schemas.openxmlformats.org/officeDocument/2006/relationships/notesMaster" Target="/ppt/notesMasters/notesMaster1.xml" Id="Rba0120e7342e41c9" /><Relationship Type="http://schemas.openxmlformats.org/officeDocument/2006/relationships/presProps" Target="/ppt/presProps.xml" Id="R1c5530333b4049c3" /><Relationship Type="http://schemas.openxmlformats.org/officeDocument/2006/relationships/tableStyles" Target="/ppt/tableStyles.xml" Id="Rd9890e9727ec4f22" /><Relationship Type="http://schemas.openxmlformats.org/officeDocument/2006/relationships/slide" Target="/ppt/slides/slide1.xml" Id="R9e4a21654b9e468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18c5a38afec492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13dee02756e432d" /><Relationship Type="http://schemas.openxmlformats.org/officeDocument/2006/relationships/notesMaster" Target="/ppt/notesMasters/notesMaster1.xml" Id="R127f6a2ef22a411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screenshot: visual reference for the left-center-right dependency layout; all visible wording was independently reorganized for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49556266c487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2434d078a5c450e" /><Relationship Type="http://schemas.openxmlformats.org/officeDocument/2006/relationships/slideLayout" Target="/ppt/slideLayouts/slideLayout1.xml" Id="R419e7f3f19ff48b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e7f3f19ff48b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9ab590af14202" /><Relationship Type="http://schemas.openxmlformats.org/officeDocument/2006/relationships/notesSlide" Target="/ppt/notesSlides/notesSlide1.xml" Id="Ra9c208b426ee4ae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F1E0AC-99B1-4AD7-8494-1F61F7B9D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0025"/>
            <a:ext cx="909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4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34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链路知识中心——功能架构与协同关系</a:t>
            </a:r>
          </a:p>
        </p:txBody>
      </p:sp>
      <p:sp>
        <p:nvSpPr>
          <p:cNvPr id="2" name="project-label">
            <a:extLst xmlns:a="http://schemas.openxmlformats.org/drawingml/2006/main">
              <a:ext uri="{FF2B5EF4-FFF2-40B4-BE49-F238E27FC236}">
                <a16:creationId xmlns:a16="http://schemas.microsoft.com/office/drawing/2014/main" id="{4DA07EA1-FAFF-4A79-8D29-B2ADBA4C6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304800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500" b="1">
                <a:solidFill>
                  <a:srgbClr val="0B6FD3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0B6FD3"/>
                </a:solidFill>
                <a:latin typeface="PingFang SC"/>
                <a:ea typeface="PingFang SC"/>
                <a:cs typeface="PingFang SC"/>
              </a:rPr>
              <a:t>浦江项目｜方案设计</a:t>
            </a:r>
          </a:p>
        </p:txBody>
      </p:sp>
      <p:sp>
        <p:nvSpPr>
          <p:cNvPr id="3" name="header-rule-gray">
            <a:extLst xmlns:a="http://schemas.openxmlformats.org/drawingml/2006/main">
              <a:ext uri="{FF2B5EF4-FFF2-40B4-BE49-F238E27FC236}">
                <a16:creationId xmlns:a16="http://schemas.microsoft.com/office/drawing/2014/main" id="{AD63B4B5-EE30-446B-ABD1-AB8C6970F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382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4" name="header-rule-blue">
            <a:extLst xmlns:a="http://schemas.openxmlformats.org/drawingml/2006/main">
              <a:ext uri="{FF2B5EF4-FFF2-40B4-BE49-F238E27FC236}">
                <a16:creationId xmlns:a16="http://schemas.microsoft.com/office/drawing/2014/main" id="{99E40668-7A91-4B62-99ED-48AB9574F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38200"/>
            <a:ext cx="2000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FD3"/>
          </a:solidFill>
          <a:ln xmlns:a="http://schemas.openxmlformats.org/drawingml/2006/main" w="0">
            <a:solidFill>
              <a:srgbClr val="0B6FD3"/>
            </a:solidFill>
            <a:prstDash val="solid"/>
          </a:ln>
        </p:spPr>
      </p:sp>
      <p:sp>
        <p:nvSpPr>
          <p:cNvPr id="5" name="diagram-canvas">
            <a:extLst xmlns:a="http://schemas.openxmlformats.org/drawingml/2006/main">
              <a:ext uri="{FF2B5EF4-FFF2-40B4-BE49-F238E27FC236}">
                <a16:creationId xmlns:a16="http://schemas.microsoft.com/office/drawing/2014/main" id="{3B33A20F-4158-4841-91EA-04D3E3B29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47750"/>
            <a:ext cx="11277600" cy="5476875"/>
          </a:xfrm>
          <a:prstGeom xmlns:a="http://schemas.openxmlformats.org/drawingml/2006/main" prst="roundRect">
            <a:avLst>
              <a:gd name="adj" fmla="val 1391"/>
            </a:avLst>
          </a:prstGeom>
          <a:solidFill xmlns:a="http://schemas.openxmlformats.org/drawingml/2006/main">
            <a:srgbClr val="FCFDFE"/>
          </a:solidFill>
          <a:ln xmlns:a="http://schemas.openxmlformats.org/drawingml/2006/main" w="10478">
            <a:solidFill>
              <a:srgbClr val="CCD6E0"/>
            </a:solidFill>
            <a:prstDash val="solid"/>
          </a:ln>
        </p:spPr>
      </p:sp>
      <p:sp>
        <p:nvSpPr>
          <p:cNvPr id="6" name="source-anchor">
            <a:extLst xmlns:a="http://schemas.openxmlformats.org/drawingml/2006/main">
              <a:ext uri="{FF2B5EF4-FFF2-40B4-BE49-F238E27FC236}">
                <a16:creationId xmlns:a16="http://schemas.microsoft.com/office/drawing/2014/main" id="{D5C9C8D3-B2C3-42CA-AAD6-CC601CE6C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2381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" name="collab-anchor">
            <a:extLst xmlns:a="http://schemas.openxmlformats.org/drawingml/2006/main">
              <a:ext uri="{FF2B5EF4-FFF2-40B4-BE49-F238E27FC236}">
                <a16:creationId xmlns:a16="http://schemas.microsoft.com/office/drawing/2014/main" id="{72107D5D-D84B-4F00-A3CE-96F1B2E03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2381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" name="center-anchor">
            <a:extLst xmlns:a="http://schemas.openxmlformats.org/drawingml/2006/main">
              <a:ext uri="{FF2B5EF4-FFF2-40B4-BE49-F238E27FC236}">
                <a16:creationId xmlns:a16="http://schemas.microsoft.com/office/drawing/2014/main" id="{BE838245-2CCE-444A-94AD-B881F1C2F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1381125"/>
            <a:ext cx="5619750" cy="3857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" name="output-anchor">
            <a:extLst xmlns:a="http://schemas.openxmlformats.org/drawingml/2006/main">
              <a:ext uri="{FF2B5EF4-FFF2-40B4-BE49-F238E27FC236}">
                <a16:creationId xmlns:a16="http://schemas.microsoft.com/office/drawing/2014/main" id="{BB01070A-32D4-4198-91B7-3020BB0CC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428750"/>
            <a:ext cx="2190750" cy="381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0" name="support-anchor">
            <a:extLst xmlns:a="http://schemas.openxmlformats.org/drawingml/2006/main">
              <a:ext uri="{FF2B5EF4-FFF2-40B4-BE49-F238E27FC236}">
                <a16:creationId xmlns:a16="http://schemas.microsoft.com/office/drawing/2014/main" id="{49B11336-0796-4F0E-A0A4-A70976E22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5667375"/>
            <a:ext cx="5619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56" name=""/>
          <p:cNvCxnSpPr>
            <a:stCxn xmlns:a="http://schemas.openxmlformats.org/drawingml/2006/main" id="6" idx="3"/>
            <a:endCxn xmlns:a="http://schemas.openxmlformats.org/drawingml/2006/main" id="8" idx="1"/>
          </p:cNvCxnSpPr>
          <p:nvPr/>
        </p:nvCxnSpPr>
        <p:spPr>
          <a:xfrm xmlns:a="http://schemas.openxmlformats.org/drawingml/2006/main">
            <a:off x="3048000" y="2333625"/>
            <a:ext cx="333375" cy="976313"/>
          </a:xfrm>
          <a:prstGeom xmlns:a="http://schemas.openxmlformats.org/drawingml/2006/main" prst="straightConnector1">
            <a:avLst/>
          </a:prstGeom>
          <a:ln xmlns:a="http://schemas.openxmlformats.org/drawingml/2006/main" w="20955">
            <a:solidFill>
              <a:srgbClr val="0B6FD3"/>
            </a:solidFill>
            <a:prstDash val="solid"/>
            <a:headEnd type="triangle" w="med" len="med"/>
          </a:ln>
        </p:spPr>
      </p:cxnSp>
      <p:cxnSp>
        <p:nvCxnSpPr>
          <p:cNvPr id="57" name=""/>
          <p:cNvCxnSpPr>
            <a:stCxn xmlns:a="http://schemas.openxmlformats.org/drawingml/2006/main" id="7" idx="3"/>
            <a:endCxn xmlns:a="http://schemas.openxmlformats.org/drawingml/2006/main" id="8" idx="1"/>
          </p:cNvCxnSpPr>
          <p:nvPr/>
        </p:nvCxnSpPr>
        <p:spPr>
          <a:xfrm xmlns:a="http://schemas.openxmlformats.org/drawingml/2006/main" flipV="1">
            <a:off x="3048000" y="3309938"/>
            <a:ext cx="333375" cy="1309688"/>
          </a:xfrm>
          <a:prstGeom xmlns:a="http://schemas.openxmlformats.org/drawingml/2006/main" prst="straightConnector1">
            <a:avLst/>
          </a:prstGeom>
          <a:ln xmlns:a="http://schemas.openxmlformats.org/drawingml/2006/main" w="20955">
            <a:solidFill>
              <a:srgbClr val="2F806A"/>
            </a:solidFill>
            <a:prstDash val="dash"/>
            <a:headEnd type="arrow" w="sm" len="sm"/>
            <a:tailEnd type="arrow" w="sm" len="sm"/>
          </a:ln>
        </p:spPr>
      </p:cxnSp>
      <p:cxnSp>
        <p:nvCxnSpPr>
          <p:cNvPr id="58" name=""/>
          <p:cNvCxnSpPr>
            <a:stCxn xmlns:a="http://schemas.openxmlformats.org/drawingml/2006/main" id="8" idx="3"/>
            <a:endCxn xmlns:a="http://schemas.openxmlformats.org/drawingml/2006/main" id="9" idx="1"/>
          </p:cNvCxnSpPr>
          <p:nvPr/>
        </p:nvCxnSpPr>
        <p:spPr>
          <a:xfrm xmlns:a="http://schemas.openxmlformats.org/drawingml/2006/main">
            <a:off x="9001125" y="3309938"/>
            <a:ext cx="333375" cy="23813"/>
          </a:xfrm>
          <a:prstGeom xmlns:a="http://schemas.openxmlformats.org/drawingml/2006/main" prst="straightConnector1">
            <a:avLst/>
          </a:prstGeom>
          <a:ln xmlns:a="http://schemas.openxmlformats.org/drawingml/2006/main" w="20955">
            <a:solidFill>
              <a:srgbClr val="0B6FD3"/>
            </a:solidFill>
            <a:prstDash val="solid"/>
            <a:headEnd type="triangle" w="med" len="med"/>
          </a:ln>
        </p:spPr>
      </p:cxnSp>
      <p:cxnSp>
        <p:nvCxnSpPr>
          <p:cNvPr id="59" name=""/>
          <p:cNvCxnSpPr>
            <a:stCxn xmlns:a="http://schemas.openxmlformats.org/drawingml/2006/main" id="10" idx="0"/>
            <a:endCxn xmlns:a="http://schemas.openxmlformats.org/drawingml/2006/main" id="8" idx="2"/>
          </p:cNvCxnSpPr>
          <p:nvPr/>
        </p:nvCxnSpPr>
        <p:spPr>
          <a:xfrm xmlns:a="http://schemas.openxmlformats.org/drawingml/2006/main" flipV="1">
            <a:off x="6191250" y="5238750"/>
            <a:ext cx="0" cy="428625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64748B"/>
            </a:solidFill>
            <a:prstDash val="solid"/>
            <a:headEnd type="arrow" w="sm" len="sm"/>
          </a:ln>
        </p:spPr>
      </p:cxnSp>
      <p:sp>
        <p:nvSpPr>
          <p:cNvPr id="15" name="source-flow-label">
            <a:extLst xmlns:a="http://schemas.openxmlformats.org/drawingml/2006/main">
              <a:ext uri="{FF2B5EF4-FFF2-40B4-BE49-F238E27FC236}">
                <a16:creationId xmlns:a16="http://schemas.microsoft.com/office/drawing/2014/main" id="{255B06B0-736F-47D6-B9E1-A5173C88E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247900"/>
            <a:ext cx="35242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>
                <a:solidFill>
                  <a:srgbClr val="0B6FD3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0B6FD3"/>
                </a:solidFill>
                <a:latin typeface="PingFang SC"/>
                <a:ea typeface="PingFang SC"/>
                <a:cs typeface="PingFang SC"/>
              </a:rPr>
              <a:t>输入</a:t>
            </a:r>
          </a:p>
        </p:txBody>
      </p:sp>
      <p:sp>
        <p:nvSpPr>
          <p:cNvPr id="16" name="collab-flow-label">
            <a:extLst xmlns:a="http://schemas.openxmlformats.org/drawingml/2006/main">
              <a:ext uri="{FF2B5EF4-FFF2-40B4-BE49-F238E27FC236}">
                <a16:creationId xmlns:a16="http://schemas.microsoft.com/office/drawing/2014/main" id="{C3003EEA-91D2-457D-8679-6AAC0A01F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495800"/>
            <a:ext cx="35242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>
                <a:solidFill>
                  <a:srgbClr val="2F806A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2F806A"/>
                </a:solidFill>
                <a:latin typeface="PingFang SC"/>
                <a:ea typeface="PingFang SC"/>
                <a:cs typeface="PingFang SC"/>
              </a:rPr>
              <a:t>协同</a:t>
            </a:r>
          </a:p>
        </p:txBody>
      </p:sp>
      <p:sp>
        <p:nvSpPr>
          <p:cNvPr id="17" name="output-flow-label">
            <a:extLst xmlns:a="http://schemas.openxmlformats.org/drawingml/2006/main">
              <a:ext uri="{FF2B5EF4-FFF2-40B4-BE49-F238E27FC236}">
                <a16:creationId xmlns:a16="http://schemas.microsoft.com/office/drawing/2014/main" id="{6B9A4256-BB7F-4A29-B706-6DCDFABCA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171825"/>
            <a:ext cx="35242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>
                <a:solidFill>
                  <a:srgbClr val="0B6FD3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0B6FD3"/>
                </a:solidFill>
                <a:latin typeface="PingFang SC"/>
                <a:ea typeface="PingFang SC"/>
                <a:cs typeface="PingFang SC"/>
              </a:rPr>
              <a:t>输出</a:t>
            </a:r>
          </a:p>
        </p:txBody>
      </p:sp>
      <p:sp>
        <p:nvSpPr>
          <p:cNvPr id="18" name="support-flow-label">
            <a:extLst xmlns:a="http://schemas.openxmlformats.org/drawingml/2006/main">
              <a:ext uri="{FF2B5EF4-FFF2-40B4-BE49-F238E27FC236}">
                <a16:creationId xmlns:a16="http://schemas.microsoft.com/office/drawing/2014/main" id="{A8045F8C-84D5-4D63-A098-A3CDFFD28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5191125"/>
            <a:ext cx="4191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7936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>
                <a:solidFill>
                  <a:srgbClr val="64748B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支撑</a:t>
            </a:r>
          </a:p>
        </p:txBody>
      </p:sp>
      <p:sp>
        <p:nvSpPr>
          <p:cNvPr id="19" name="source-label-accent">
            <a:extLst xmlns:a="http://schemas.openxmlformats.org/drawingml/2006/main">
              <a:ext uri="{FF2B5EF4-FFF2-40B4-BE49-F238E27FC236}">
                <a16:creationId xmlns:a16="http://schemas.microsoft.com/office/drawing/2014/main" id="{9571280B-E835-47E6-9699-8B1E1D67C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476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4E86"/>
          </a:solidFill>
          <a:ln xmlns:a="http://schemas.openxmlformats.org/drawingml/2006/main" w="0">
            <a:solidFill>
              <a:srgbClr val="164E86"/>
            </a:solidFill>
            <a:prstDash val="solid"/>
          </a:ln>
        </p:spPr>
      </p:sp>
      <p:sp>
        <p:nvSpPr>
          <p:cNvPr id="20" name="source-label">
            <a:extLst xmlns:a="http://schemas.openxmlformats.org/drawingml/2006/main">
              <a:ext uri="{FF2B5EF4-FFF2-40B4-BE49-F238E27FC236}">
                <a16:creationId xmlns:a16="http://schemas.microsoft.com/office/drawing/2014/main" id="{EE780052-3D4E-4F37-89CD-7F9C0F289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2192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406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64E86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164E86"/>
                </a:solidFill>
                <a:latin typeface="PingFang SC"/>
                <a:ea typeface="PingFang SC"/>
                <a:cs typeface="PingFang SC"/>
              </a:rPr>
              <a:t>知识来源</a:t>
            </a:r>
          </a:p>
        </p:txBody>
      </p:sp>
      <p:sp>
        <p:nvSpPr>
          <p:cNvPr id="21" name="source-manual">
            <a:extLst xmlns:a="http://schemas.openxmlformats.org/drawingml/2006/main">
              <a:ext uri="{FF2B5EF4-FFF2-40B4-BE49-F238E27FC236}">
                <a16:creationId xmlns:a16="http://schemas.microsoft.com/office/drawing/2014/main" id="{3EF6854F-5442-4497-86E3-3B61D19A8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2343150" cy="600075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EAF3FB"/>
          </a:solidFill>
          <a:ln xmlns:a="http://schemas.openxmlformats.org/drawingml/2006/main" w="11430">
            <a:solidFill>
              <a:srgbClr val="9FC2E4"/>
            </a:solidFill>
            <a:prstDash val="solid"/>
          </a:ln>
        </p:spPr>
        <p:txBody>
          <a:bodyPr xmlns:a="http://schemas.openxmlformats.org/drawingml/2006/main" wrap="square" lIns="114300" tIns="76200" rIns="95250" bIns="66675" anchor="ctr">
            <a:normAutofit fontScale="860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64E86"/>
                </a:solidFill>
                <a:latin typeface="PingFang SC"/>
                <a:ea typeface="PingFang SC"/>
                <a:cs typeface="PingFang SC"/>
              </a:rPr>
              <a:t>操作手册与制度预案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流程、检查方法和安全要求</a:t>
            </a:r>
          </a:p>
        </p:txBody>
      </p:sp>
      <p:sp>
        <p:nvSpPr>
          <p:cNvPr id="22" name="source-itsm">
            <a:extLst xmlns:a="http://schemas.openxmlformats.org/drawingml/2006/main">
              <a:ext uri="{FF2B5EF4-FFF2-40B4-BE49-F238E27FC236}">
                <a16:creationId xmlns:a16="http://schemas.microsoft.com/office/drawing/2014/main" id="{30C16B25-874F-4F1D-8FC4-F3AE9BC69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2343150" cy="6858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EAF3FB"/>
          </a:solidFill>
          <a:ln xmlns:a="http://schemas.openxmlformats.org/drawingml/2006/main" w="11430">
            <a:solidFill>
              <a:srgbClr val="9FC2E4"/>
            </a:solidFill>
            <a:prstDash val="solid"/>
          </a:ln>
        </p:spPr>
        <p:txBody>
          <a:bodyPr xmlns:a="http://schemas.openxmlformats.org/drawingml/2006/main" wrap="square" lIns="114300" tIns="76200" rIns="95250" bIns="66675" anchor="ctr">
            <a:normAutofit fontScale="896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64E86"/>
                </a:solidFill>
                <a:latin typeface="PingFang SC"/>
                <a:ea typeface="PingFang SC"/>
                <a:cs typeface="PingFang SC"/>
              </a:rPr>
              <a:t>ITSM事件与故障复盘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现象、根因、措施和恢复结果</a:t>
            </a:r>
          </a:p>
        </p:txBody>
      </p:sp>
      <p:sp>
        <p:nvSpPr>
          <p:cNvPr id="23" name="source-change">
            <a:extLst xmlns:a="http://schemas.openxmlformats.org/drawingml/2006/main">
              <a:ext uri="{FF2B5EF4-FFF2-40B4-BE49-F238E27FC236}">
                <a16:creationId xmlns:a16="http://schemas.microsoft.com/office/drawing/2014/main" id="{34BF1A12-FDAE-4972-8C41-E32333AB4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19425"/>
            <a:ext cx="2343150" cy="600075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EAF3FB"/>
          </a:solidFill>
          <a:ln xmlns:a="http://schemas.openxmlformats.org/drawingml/2006/main" w="11430">
            <a:solidFill>
              <a:srgbClr val="9FC2E4"/>
            </a:solidFill>
            <a:prstDash val="solid"/>
          </a:ln>
        </p:spPr>
        <p:txBody>
          <a:bodyPr xmlns:a="http://schemas.openxmlformats.org/drawingml/2006/main" wrap="square" lIns="114300" tIns="76200" rIns="95250" bIns="66675" anchor="ctr">
            <a:normAutofit fontScale="860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64E86"/>
                </a:solidFill>
                <a:latin typeface="PingFang SC"/>
                <a:ea typeface="PingFang SC"/>
                <a:cs typeface="PingFang SC"/>
              </a:rPr>
              <a:t>变更与配置记录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配置变化、基线和回滚结果</a:t>
            </a:r>
          </a:p>
        </p:txBody>
      </p:sp>
      <p:sp>
        <p:nvSpPr>
          <p:cNvPr id="24" name="collab-label-accent">
            <a:extLst xmlns:a="http://schemas.openxmlformats.org/drawingml/2006/main">
              <a:ext uri="{FF2B5EF4-FFF2-40B4-BE49-F238E27FC236}">
                <a16:creationId xmlns:a16="http://schemas.microsoft.com/office/drawing/2014/main" id="{58700488-7DA7-432D-AA5E-3F17D2FBE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476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F50"/>
          </a:solidFill>
          <a:ln xmlns:a="http://schemas.openxmlformats.org/drawingml/2006/main" w="0">
            <a:solidFill>
              <a:srgbClr val="1E5F50"/>
            </a:solidFill>
            <a:prstDash val="solid"/>
          </a:ln>
        </p:spPr>
      </p:sp>
      <p:sp>
        <p:nvSpPr>
          <p:cNvPr id="25" name="collab-label">
            <a:extLst xmlns:a="http://schemas.openxmlformats.org/drawingml/2006/main">
              <a:ext uri="{FF2B5EF4-FFF2-40B4-BE49-F238E27FC236}">
                <a16:creationId xmlns:a16="http://schemas.microsoft.com/office/drawing/2014/main" id="{621F06EC-6341-4993-B3E7-618ADDA7F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7665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406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E5F50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1E5F50"/>
                </a:solidFill>
                <a:latin typeface="PingFang SC"/>
                <a:ea typeface="PingFang SC"/>
                <a:cs typeface="PingFang SC"/>
              </a:rPr>
              <a:t>业务协同</a:t>
            </a:r>
          </a:p>
        </p:txBody>
      </p:sp>
      <p:sp>
        <p:nvSpPr>
          <p:cNvPr id="26" name="collab-alert">
            <a:extLst xmlns:a="http://schemas.openxmlformats.org/drawingml/2006/main">
              <a:ext uri="{FF2B5EF4-FFF2-40B4-BE49-F238E27FC236}">
                <a16:creationId xmlns:a16="http://schemas.microsoft.com/office/drawing/2014/main" id="{63529819-B445-48F7-BDBA-94799EA6A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38600"/>
            <a:ext cx="234315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FFF7E6"/>
          </a:solidFill>
          <a:ln xmlns:a="http://schemas.openxmlformats.org/drawingml/2006/main" w="11430">
            <a:solidFill>
              <a:srgbClr val="E8C982"/>
            </a:solidFill>
            <a:prstDash val="solid"/>
          </a:ln>
        </p:spPr>
        <p:txBody>
          <a:bodyPr xmlns:a="http://schemas.openxmlformats.org/drawingml/2006/main" wrap="square" lIns="114300" tIns="76200" rIns="95250" bIns="66675" anchor="ctr">
            <a:normAutofit fontScale="8193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7A5310"/>
                </a:solidFill>
                <a:latin typeface="PingFang SC"/>
                <a:ea typeface="PingFang SC"/>
                <a:cs typeface="PingFang SC"/>
              </a:rPr>
              <a:t>告警中心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异常对象、告警现象和时间窗</a:t>
            </a:r>
          </a:p>
        </p:txBody>
      </p:sp>
      <p:sp>
        <p:nvSpPr>
          <p:cNvPr id="27" name="collab-topology">
            <a:extLst xmlns:a="http://schemas.openxmlformats.org/drawingml/2006/main">
              <a:ext uri="{FF2B5EF4-FFF2-40B4-BE49-F238E27FC236}">
                <a16:creationId xmlns:a16="http://schemas.microsoft.com/office/drawing/2014/main" id="{9C67D3C5-B858-4809-A322-14D4180A0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95825"/>
            <a:ext cx="234315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FFF7E6"/>
          </a:solidFill>
          <a:ln xmlns:a="http://schemas.openxmlformats.org/drawingml/2006/main" w="11430">
            <a:solidFill>
              <a:srgbClr val="E8C982"/>
            </a:solidFill>
            <a:prstDash val="solid"/>
          </a:ln>
        </p:spPr>
        <p:txBody>
          <a:bodyPr xmlns:a="http://schemas.openxmlformats.org/drawingml/2006/main" wrap="square" lIns="114300" tIns="76200" rIns="95250" bIns="66675" anchor="ctr">
            <a:normAutofit fontScale="8193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7A5310"/>
                </a:solidFill>
                <a:latin typeface="PingFang SC"/>
                <a:ea typeface="PingFang SC"/>
                <a:cs typeface="PingFang SC"/>
              </a:rPr>
              <a:t>关系与拓扑中心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上下游、影响路径和拓扑版本</a:t>
            </a:r>
          </a:p>
        </p:txBody>
      </p:sp>
      <p:sp>
        <p:nvSpPr>
          <p:cNvPr id="28" name="collab-duty">
            <a:extLst xmlns:a="http://schemas.openxmlformats.org/drawingml/2006/main">
              <a:ext uri="{FF2B5EF4-FFF2-40B4-BE49-F238E27FC236}">
                <a16:creationId xmlns:a16="http://schemas.microsoft.com/office/drawing/2014/main" id="{9931FACD-C22D-4F2E-BCDE-8433A1B5B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53050"/>
            <a:ext cx="234315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FFF7E6"/>
          </a:solidFill>
          <a:ln xmlns:a="http://schemas.openxmlformats.org/drawingml/2006/main" w="11430">
            <a:solidFill>
              <a:srgbClr val="E8C982"/>
            </a:solidFill>
            <a:prstDash val="solid"/>
          </a:ln>
        </p:spPr>
        <p:txBody>
          <a:bodyPr xmlns:a="http://schemas.openxmlformats.org/drawingml/2006/main" wrap="square" lIns="114300" tIns="76200" rIns="95250" bIns="66675" anchor="ctr">
            <a:normAutofit fontScale="8193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7A5310"/>
                </a:solidFill>
                <a:latin typeface="PingFang SC"/>
                <a:ea typeface="PingFang SC"/>
                <a:cs typeface="PingFang SC"/>
              </a:rPr>
              <a:t>值班中心与ITSM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责任人、处置过程和最终结论</a:t>
            </a:r>
          </a:p>
        </p:txBody>
      </p:sp>
      <p:sp>
        <p:nvSpPr>
          <p:cNvPr id="29" name="knowledge-center-surface">
            <a:extLst xmlns:a="http://schemas.openxmlformats.org/drawingml/2006/main">
              <a:ext uri="{FF2B5EF4-FFF2-40B4-BE49-F238E27FC236}">
                <a16:creationId xmlns:a16="http://schemas.microsoft.com/office/drawing/2014/main" id="{42A42AD7-03CE-4013-A8E0-DC0820A68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1219200"/>
            <a:ext cx="5619750" cy="3924300"/>
          </a:xfrm>
          <a:prstGeom xmlns:a="http://schemas.openxmlformats.org/drawingml/2006/main" prst="roundRect">
            <a:avLst>
              <a:gd name="adj" fmla="val 3398"/>
            </a:avLst>
          </a:prstGeom>
          <a:solidFill xmlns:a="http://schemas.openxmlformats.org/drawingml/2006/main">
            <a:srgbClr val="EAF6F1"/>
          </a:solidFill>
          <a:ln xmlns:a="http://schemas.openxmlformats.org/drawingml/2006/main" w="14288">
            <a:solidFill>
              <a:srgbClr val="9CCBBB"/>
            </a:solidFill>
            <a:prstDash val="solid"/>
          </a:ln>
        </p:spPr>
      </p:sp>
      <p:sp>
        <p:nvSpPr>
          <p:cNvPr id="30" name="center-title">
            <a:extLst xmlns:a="http://schemas.openxmlformats.org/drawingml/2006/main">
              <a:ext uri="{FF2B5EF4-FFF2-40B4-BE49-F238E27FC236}">
                <a16:creationId xmlns:a16="http://schemas.microsoft.com/office/drawing/2014/main" id="{9841187B-8F5A-4690-8360-D20B74AA4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13906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400" b="1">
                <a:solidFill>
                  <a:srgbClr val="1E5F50"/>
                </a:solidFill>
                <a:latin typeface="PingFang SC"/>
                <a:ea typeface="PingFang SC"/>
                <a:cs typeface="PingFang SC"/>
              </a:defRPr>
            </a:pPr>
            <a:r>
              <a:rPr sz="2400" b="1">
                <a:solidFill>
                  <a:srgbClr val="1E5F50"/>
                </a:solidFill>
                <a:latin typeface="PingFang SC"/>
                <a:ea typeface="PingFang SC"/>
                <a:cs typeface="PingFang SC"/>
              </a:rPr>
              <a:t>链路知识中心</a:t>
            </a:r>
          </a:p>
        </p:txBody>
      </p:sp>
      <p:sp>
        <p:nvSpPr>
          <p:cNvPr id="31" name="center-subtitle">
            <a:extLst xmlns:a="http://schemas.openxmlformats.org/drawingml/2006/main">
              <a:ext uri="{FF2B5EF4-FFF2-40B4-BE49-F238E27FC236}">
                <a16:creationId xmlns:a16="http://schemas.microsoft.com/office/drawing/2014/main" id="{C0999D51-34F5-43D9-BC97-A83D1ADFF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1743075"/>
            <a:ext cx="514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64748B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汇聚知识  →  关联对象  →  辅助研判  →  经验回流</a:t>
            </a:r>
          </a:p>
        </p:txBody>
      </p:sp>
      <p:sp>
        <p:nvSpPr>
          <p:cNvPr id="32" name="function-deposit">
            <a:extLst xmlns:a="http://schemas.openxmlformats.org/drawingml/2006/main">
              <a:ext uri="{FF2B5EF4-FFF2-40B4-BE49-F238E27FC236}">
                <a16:creationId xmlns:a16="http://schemas.microsoft.com/office/drawing/2014/main" id="{C33FC3C3-9AC4-48DB-9A83-877543FC5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190750"/>
            <a:ext cx="1657350" cy="2628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7FCFA"/>
          </a:solidFill>
          <a:ln xmlns:a="http://schemas.openxmlformats.org/drawingml/2006/main" w="13335">
            <a:solidFill>
              <a:srgbClr val="9CCBBB"/>
            </a:solidFill>
            <a:prstDash val="solid"/>
          </a:ln>
        </p:spPr>
        <p:txBody>
          <a:bodyPr xmlns:a="http://schemas.openxmlformats.org/drawingml/2006/main" wrap="square" lIns="123825" tIns="133350" rIns="11430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Aft>
                <a:spcPts val="8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1E5F50"/>
                </a:solidFill>
                <a:latin typeface="PingFang SC"/>
                <a:ea typeface="PingFang SC"/>
                <a:cs typeface="PingFang SC"/>
              </a:rPr>
              <a:t>知识沉淀</a:t>
            </a:r>
          </a:p>
          <a:p xmlns:a="http://schemas.openxmlformats.org/drawingml/2006/main">
            <a:pPr algn="l">
              <a:lnSpc>
                <a:spcPct val="105000"/>
              </a:lnSpc>
              <a:spcAft>
                <a:spcPts val="5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汇聚手册、案例和工单</a:t>
            </a:r>
          </a:p>
          <a:p xmlns:a="http://schemas.openxmlformats.org/drawingml/2006/main">
            <a:pPr algn="l">
              <a:lnSpc>
                <a:spcPct val="105000"/>
              </a:lnSpc>
              <a:spcAft>
                <a:spcPts val="5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提炼原因与处置经验</a:t>
            </a:r>
          </a:p>
          <a:p xmlns:a="http://schemas.openxmlformats.org/drawingml/2006/main">
            <a:pPr algn="l">
              <a:lnSpc>
                <a:spcPct val="105000"/>
              </a:lnSpc>
              <a:spcAft>
                <a:spcPts val="5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审核发布并保留版本</a:t>
            </a:r>
          </a:p>
        </p:txBody>
      </p:sp>
      <p:sp>
        <p:nvSpPr>
          <p:cNvPr id="33" name="function-use">
            <a:extLst xmlns:a="http://schemas.openxmlformats.org/drawingml/2006/main">
              <a:ext uri="{FF2B5EF4-FFF2-40B4-BE49-F238E27FC236}">
                <a16:creationId xmlns:a16="http://schemas.microsoft.com/office/drawing/2014/main" id="{4B6B79D6-F0F0-418F-9430-7B12C6EE9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2190750"/>
            <a:ext cx="1657350" cy="2628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7FCFA"/>
          </a:solidFill>
          <a:ln xmlns:a="http://schemas.openxmlformats.org/drawingml/2006/main" w="13335">
            <a:solidFill>
              <a:srgbClr val="9CCBBB"/>
            </a:solidFill>
            <a:prstDash val="solid"/>
          </a:ln>
        </p:spPr>
        <p:txBody>
          <a:bodyPr xmlns:a="http://schemas.openxmlformats.org/drawingml/2006/main" wrap="square" lIns="123825" tIns="133350" rIns="11430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Aft>
                <a:spcPts val="8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1E5F50"/>
                </a:solidFill>
                <a:latin typeface="PingFang SC"/>
                <a:ea typeface="PingFang SC"/>
                <a:cs typeface="PingFang SC"/>
              </a:rPr>
              <a:t>知识应用</a:t>
            </a:r>
          </a:p>
          <a:p xmlns:a="http://schemas.openxmlformats.org/drawingml/2006/main">
            <a:pPr algn="l">
              <a:lnSpc>
                <a:spcPct val="105000"/>
              </a:lnSpc>
              <a:spcAft>
                <a:spcPts val="5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关联业务、服务和资源</a:t>
            </a:r>
          </a:p>
          <a:p xmlns:a="http://schemas.openxmlformats.org/drawingml/2006/main">
            <a:pPr algn="l">
              <a:lnSpc>
                <a:spcPct val="105000"/>
              </a:lnSpc>
              <a:spcAft>
                <a:spcPts val="5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支持查询、问答与案例查找</a:t>
            </a:r>
          </a:p>
          <a:p xmlns:a="http://schemas.openxmlformats.org/drawingml/2006/main">
            <a:pPr algn="l">
              <a:lnSpc>
                <a:spcPct val="105000"/>
              </a:lnSpc>
              <a:spcAft>
                <a:spcPts val="5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按告警场景推荐可信知识</a:t>
            </a:r>
          </a:p>
        </p:txBody>
      </p:sp>
      <p:sp>
        <p:nvSpPr>
          <p:cNvPr id="34" name="function-rca">
            <a:extLst xmlns:a="http://schemas.openxmlformats.org/drawingml/2006/main">
              <a:ext uri="{FF2B5EF4-FFF2-40B4-BE49-F238E27FC236}">
                <a16:creationId xmlns:a16="http://schemas.microsoft.com/office/drawing/2014/main" id="{010B49E3-B7A9-4852-B69F-E9CC65DDE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190750"/>
            <a:ext cx="1657350" cy="2628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7FCFA"/>
          </a:solidFill>
          <a:ln xmlns:a="http://schemas.openxmlformats.org/drawingml/2006/main" w="13335">
            <a:solidFill>
              <a:srgbClr val="9CCBBB"/>
            </a:solidFill>
            <a:prstDash val="solid"/>
          </a:ln>
        </p:spPr>
        <p:txBody>
          <a:bodyPr xmlns:a="http://schemas.openxmlformats.org/drawingml/2006/main" wrap="square" lIns="123825" tIns="133350" rIns="114300" bIns="9525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Aft>
                <a:spcPts val="8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1E5F50"/>
                </a:solidFill>
                <a:latin typeface="PingFang SC"/>
                <a:ea typeface="PingFang SC"/>
                <a:cs typeface="PingFang SC"/>
              </a:rPr>
              <a:t>研判与改进</a:t>
            </a:r>
          </a:p>
          <a:p xmlns:a="http://schemas.openxmlformats.org/drawingml/2006/main">
            <a:pPr algn="l">
              <a:lnSpc>
                <a:spcPct val="105000"/>
              </a:lnSpc>
              <a:spcAft>
                <a:spcPts val="5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补充故障含义与传播经验</a:t>
            </a:r>
          </a:p>
          <a:p xmlns:a="http://schemas.openxmlformats.org/drawingml/2006/main">
            <a:pPr algn="l">
              <a:lnSpc>
                <a:spcPct val="105000"/>
              </a:lnSpc>
              <a:spcAft>
                <a:spcPts val="5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提供排查思路和证据清单</a:t>
            </a:r>
          </a:p>
          <a:p xmlns:a="http://schemas.openxmlformats.org/drawingml/2006/main">
            <a:pPr algn="l">
              <a:lnSpc>
                <a:spcPct val="105000"/>
              </a:lnSpc>
              <a:spcAft>
                <a:spcPts val="5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推荐处置指引并回流结果</a:t>
            </a:r>
          </a:p>
        </p:txBody>
      </p:sp>
      <p:sp>
        <p:nvSpPr>
          <p:cNvPr id="35" name="output-label-accent">
            <a:extLst xmlns:a="http://schemas.openxmlformats.org/drawingml/2006/main">
              <a:ext uri="{FF2B5EF4-FFF2-40B4-BE49-F238E27FC236}">
                <a16:creationId xmlns:a16="http://schemas.microsoft.com/office/drawing/2014/main" id="{E228BDC5-F0A8-4732-8E08-4BFE9B53A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1257300"/>
            <a:ext cx="476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94F96"/>
          </a:solidFill>
          <a:ln xmlns:a="http://schemas.openxmlformats.org/drawingml/2006/main" w="0">
            <a:solidFill>
              <a:srgbClr val="694F96"/>
            </a:solidFill>
            <a:prstDash val="solid"/>
          </a:ln>
        </p:spPr>
      </p:sp>
      <p:sp>
        <p:nvSpPr>
          <p:cNvPr id="36" name="output-label">
            <a:extLst xmlns:a="http://schemas.openxmlformats.org/drawingml/2006/main">
              <a:ext uri="{FF2B5EF4-FFF2-40B4-BE49-F238E27FC236}">
                <a16:creationId xmlns:a16="http://schemas.microsoft.com/office/drawing/2014/main" id="{F39F3085-37A6-4669-A753-77EB2790F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2192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406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694F96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694F96"/>
                </a:solidFill>
                <a:latin typeface="PingFang SC"/>
                <a:ea typeface="PingFang SC"/>
                <a:cs typeface="PingFang SC"/>
              </a:rPr>
              <a:t>应用服务</a:t>
            </a:r>
          </a:p>
        </p:txBody>
      </p:sp>
      <p:sp>
        <p:nvSpPr>
          <p:cNvPr id="37" name="output-display">
            <a:extLst xmlns:a="http://schemas.openxmlformats.org/drawingml/2006/main">
              <a:ext uri="{FF2B5EF4-FFF2-40B4-BE49-F238E27FC236}">
                <a16:creationId xmlns:a16="http://schemas.microsoft.com/office/drawing/2014/main" id="{A91BC4E3-91D8-4572-B556-B8AC3EBE0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1647825"/>
            <a:ext cx="2171700" cy="876300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3EFFA"/>
          </a:solidFill>
          <a:ln xmlns:a="http://schemas.openxmlformats.org/drawingml/2006/main" w="11430">
            <a:solidFill>
              <a:srgbClr val="C8B7E3"/>
            </a:solidFill>
            <a:prstDash val="solid"/>
          </a:ln>
        </p:spPr>
        <p:txBody>
          <a:bodyPr xmlns:a="http://schemas.openxmlformats.org/drawingml/2006/main" wrap="square" lIns="114300" tIns="76200" rIns="95250" bIns="66675" anchor="ctr">
            <a:normAutofit fontScale="9903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5C3F84"/>
                </a:solidFill>
                <a:latin typeface="PingFang SC"/>
                <a:ea typeface="PingFang SC"/>
                <a:cs typeface="PingFang SC"/>
              </a:rPr>
              <a:t>全链路展示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展示相关知识、历史案例和处置指引</a:t>
            </a:r>
          </a:p>
        </p:txBody>
      </p:sp>
      <p:sp>
        <p:nvSpPr>
          <p:cNvPr id="38" name="output-rca">
            <a:extLst xmlns:a="http://schemas.openxmlformats.org/drawingml/2006/main">
              <a:ext uri="{FF2B5EF4-FFF2-40B4-BE49-F238E27FC236}">
                <a16:creationId xmlns:a16="http://schemas.microsoft.com/office/drawing/2014/main" id="{32568F78-5653-472F-B24F-57368FE0B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647950"/>
            <a:ext cx="2171700" cy="971550"/>
          </a:xfrm>
          <a:prstGeom xmlns:a="http://schemas.openxmlformats.org/drawingml/2006/main" prst="roundRect">
            <a:avLst>
              <a:gd name="adj" fmla="val 9804"/>
            </a:avLst>
          </a:prstGeom>
          <a:solidFill xmlns:a="http://schemas.openxmlformats.org/drawingml/2006/main">
            <a:srgbClr val="F3EFFA"/>
          </a:solidFill>
          <a:ln xmlns:a="http://schemas.openxmlformats.org/drawingml/2006/main" w="11430">
            <a:solidFill>
              <a:srgbClr val="C8B7E3"/>
            </a:solidFill>
            <a:prstDash val="solid"/>
          </a:ln>
        </p:spPr>
        <p:txBody>
          <a:bodyPr xmlns:a="http://schemas.openxmlformats.org/drawingml/2006/main" wrap="square" lIns="114300" tIns="76200" rIns="95250" bIns="666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5C3F84"/>
                </a:solidFill>
                <a:latin typeface="PingFang SC"/>
                <a:ea typeface="PingFang SC"/>
                <a:cs typeface="PingFang SC"/>
              </a:rPr>
              <a:t>RCA与专家助手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提供排查思路、证据清单和候选参考</a:t>
            </a:r>
          </a:p>
        </p:txBody>
      </p:sp>
      <p:sp>
        <p:nvSpPr>
          <p:cNvPr id="39" name="output-workbench">
            <a:extLst xmlns:a="http://schemas.openxmlformats.org/drawingml/2006/main">
              <a:ext uri="{FF2B5EF4-FFF2-40B4-BE49-F238E27FC236}">
                <a16:creationId xmlns:a16="http://schemas.microsoft.com/office/drawing/2014/main" id="{2F0A86BD-30B5-438A-8887-F6CDDA4B8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743325"/>
            <a:ext cx="2171700" cy="971550"/>
          </a:xfrm>
          <a:prstGeom xmlns:a="http://schemas.openxmlformats.org/drawingml/2006/main" prst="roundRect">
            <a:avLst>
              <a:gd name="adj" fmla="val 9804"/>
            </a:avLst>
          </a:prstGeom>
          <a:solidFill xmlns:a="http://schemas.openxmlformats.org/drawingml/2006/main">
            <a:srgbClr val="F3EFFA"/>
          </a:solidFill>
          <a:ln xmlns:a="http://schemas.openxmlformats.org/drawingml/2006/main" w="11430">
            <a:solidFill>
              <a:srgbClr val="C8B7E3"/>
            </a:solidFill>
            <a:prstDash val="solid"/>
          </a:ln>
        </p:spPr>
        <p:txBody>
          <a:bodyPr xmlns:a="http://schemas.openxmlformats.org/drawingml/2006/main" wrap="square" lIns="114300" tIns="76200" rIns="95250" bIns="666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5C3F84"/>
                </a:solidFill>
                <a:latin typeface="PingFang SC"/>
                <a:ea typeface="PingFang SC"/>
                <a:cs typeface="PingFang SC"/>
              </a:rPr>
              <a:t>告警与工单工作台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0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推荐知识和处置剧本，引用分析结论</a:t>
            </a:r>
          </a:p>
        </p:txBody>
      </p:sp>
      <p:sp>
        <p:nvSpPr>
          <p:cNvPr id="40" name="output-principle">
            <a:extLst xmlns:a="http://schemas.openxmlformats.org/drawingml/2006/main">
              <a:ext uri="{FF2B5EF4-FFF2-40B4-BE49-F238E27FC236}">
                <a16:creationId xmlns:a16="http://schemas.microsoft.com/office/drawing/2014/main" id="{A23C5C18-4005-46B2-9718-0C9761C4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4848225"/>
            <a:ext cx="2095500" cy="371475"/>
          </a:xfrm>
          <a:prstGeom xmlns:a="http://schemas.openxmlformats.org/drawingml/2006/main" prst="roundRect">
            <a:avLst>
              <a:gd name="adj" fmla="val 20513"/>
            </a:avLst>
          </a:prstGeom>
          <a:solidFill xmlns:a="http://schemas.openxmlformats.org/drawingml/2006/main">
            <a:srgbClr val="F8F6FC"/>
          </a:solidFill>
          <a:ln xmlns:a="http://schemas.openxmlformats.org/drawingml/2006/main" w="7620">
            <a:solidFill>
              <a:srgbClr val="C8B7E3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701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>
                <a:solidFill>
                  <a:srgbClr val="64748B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64748B"/>
                </a:solidFill>
                <a:latin typeface="PingFang SC"/>
                <a:ea typeface="PingFang SC"/>
                <a:cs typeface="PingFang SC"/>
              </a:rPr>
              <a:t>输出知识依据，不替代事实与人工确认</a:t>
            </a:r>
          </a:p>
        </p:txBody>
      </p:sp>
      <p:sp>
        <p:nvSpPr>
          <p:cNvPr id="41" name="foundation-surface">
            <a:extLst xmlns:a="http://schemas.openxmlformats.org/drawingml/2006/main">
              <a:ext uri="{FF2B5EF4-FFF2-40B4-BE49-F238E27FC236}">
                <a16:creationId xmlns:a16="http://schemas.microsoft.com/office/drawing/2014/main" id="{AB989B6D-E7CA-486C-955D-75745757A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5514975"/>
            <a:ext cx="5619750" cy="866775"/>
          </a:xfrm>
          <a:prstGeom xmlns:a="http://schemas.openxmlformats.org/drawingml/2006/main" prst="roundRect">
            <a:avLst>
              <a:gd name="adj" fmla="val 10989"/>
            </a:avLst>
          </a:prstGeom>
          <a:solidFill xmlns:a="http://schemas.openxmlformats.org/drawingml/2006/main">
            <a:srgbClr val="F6F8FA"/>
          </a:solidFill>
          <a:ln xmlns:a="http://schemas.openxmlformats.org/drawingml/2006/main" w="10478">
            <a:solidFill>
              <a:srgbClr val="D5DCE5"/>
            </a:solidFill>
            <a:prstDash val="solid"/>
          </a:ln>
        </p:spPr>
      </p:sp>
      <p:sp>
        <p:nvSpPr>
          <p:cNvPr id="42" name="foundation-label">
            <a:extLst xmlns:a="http://schemas.openxmlformats.org/drawingml/2006/main">
              <a:ext uri="{FF2B5EF4-FFF2-40B4-BE49-F238E27FC236}">
                <a16:creationId xmlns:a16="http://schemas.microsoft.com/office/drawing/2014/main" id="{12AA39BE-1A89-4725-BB3F-DB30169A2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5572125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164E86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64E86"/>
                </a:solidFill>
                <a:latin typeface="PingFang SC"/>
                <a:ea typeface="PingFang SC"/>
                <a:cs typeface="PingFang SC"/>
              </a:rPr>
              <a:t>基础支撑</a:t>
            </a:r>
          </a:p>
        </p:txBody>
      </p:sp>
      <p:sp>
        <p:nvSpPr>
          <p:cNvPr id="43" name="foundation-store">
            <a:extLst xmlns:a="http://schemas.openxmlformats.org/drawingml/2006/main">
              <a:ext uri="{FF2B5EF4-FFF2-40B4-BE49-F238E27FC236}">
                <a16:creationId xmlns:a16="http://schemas.microsoft.com/office/drawing/2014/main" id="{CE8D4315-033B-45E4-BFEE-52178D1CA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838825"/>
            <a:ext cx="1695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D5DCE5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40"/>
          </a:bodyPr>
          <a:lstStyle xmlns:a="http://schemas.openxmlformats.org/drawingml/2006/main"/>
          <a:p xmlns:a="http://schemas.openxmlformats.org/drawingml/2006/main">
            <a:pPr algn="ctr"/>
            <a:r>
              <a:rPr sz="1400" b="1">
                <a:solidFill>
                  <a:srgbClr val="164E86"/>
                </a:solidFill>
                <a:latin typeface="PingFang SC"/>
                <a:ea typeface="PingFang SC"/>
                <a:cs typeface="PingFang SC"/>
              </a:rPr>
              <a:t>知识存储  </a:t>
            </a:r>
            <a:r>
              <a:rPr sz="125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来源、版本和权限</a:t>
            </a:r>
          </a:p>
        </p:txBody>
      </p:sp>
      <p:sp>
        <p:nvSpPr>
          <p:cNvPr id="44" name="foundation-search">
            <a:extLst xmlns:a="http://schemas.openxmlformats.org/drawingml/2006/main">
              <a:ext uri="{FF2B5EF4-FFF2-40B4-BE49-F238E27FC236}">
                <a16:creationId xmlns:a16="http://schemas.microsoft.com/office/drawing/2014/main" id="{CDA5CF5A-0A7D-4E61-A2FC-F2C884830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5838825"/>
            <a:ext cx="1695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D5DCE5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0495"/>
          </a:bodyPr>
          <a:lstStyle xmlns:a="http://schemas.openxmlformats.org/drawingml/2006/main"/>
          <a:p xmlns:a="http://schemas.openxmlformats.org/drawingml/2006/main">
            <a:pPr algn="ctr"/>
            <a:r>
              <a:rPr sz="1400" b="1">
                <a:solidFill>
                  <a:srgbClr val="164E86"/>
                </a:solidFill>
                <a:latin typeface="PingFang SC"/>
                <a:ea typeface="PingFang SC"/>
                <a:cs typeface="PingFang SC"/>
              </a:rPr>
              <a:t>知识检索  </a:t>
            </a:r>
            <a:r>
              <a:rPr sz="125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关键词、分类和相似案例</a:t>
            </a:r>
          </a:p>
        </p:txBody>
      </p:sp>
      <p:sp>
        <p:nvSpPr>
          <p:cNvPr id="45" name="foundation-standard">
            <a:extLst xmlns:a="http://schemas.openxmlformats.org/drawingml/2006/main">
              <a:ext uri="{FF2B5EF4-FFF2-40B4-BE49-F238E27FC236}">
                <a16:creationId xmlns:a16="http://schemas.microsoft.com/office/drawing/2014/main" id="{D93A182F-401F-4112-B008-90E8541C4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838825"/>
            <a:ext cx="1695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D5DCE5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1475"/>
          </a:bodyPr>
          <a:lstStyle xmlns:a="http://schemas.openxmlformats.org/drawingml/2006/main"/>
          <a:p xmlns:a="http://schemas.openxmlformats.org/drawingml/2006/main">
            <a:pPr algn="ctr"/>
            <a:r>
              <a:rPr sz="1400" b="1">
                <a:solidFill>
                  <a:srgbClr val="164E86"/>
                </a:solidFill>
                <a:latin typeface="PingFang SC"/>
                <a:ea typeface="PingFang SC"/>
                <a:cs typeface="PingFang SC"/>
              </a:rPr>
              <a:t>知识标准  </a:t>
            </a:r>
            <a:r>
              <a:rPr sz="1250">
                <a:solidFill>
                  <a:srgbClr val="172033"/>
                </a:solidFill>
                <a:latin typeface="PingFang SC"/>
                <a:ea typeface="PingFang SC"/>
                <a:cs typeface="PingFang SC"/>
              </a:rPr>
              <a:t>知识类型、对象口径和审核规则</a:t>
            </a:r>
          </a:p>
        </p:txBody>
      </p:sp>
    </p:spTree>
    <p:extLst>
      <p:ext uri="{BB962C8B-B14F-4D97-AF65-F5344CB8AC3E}">
        <p14:creationId xmlns:p14="http://schemas.microsoft.com/office/powerpoint/2010/main" val="14890019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2026-07-31T17:21:14.4570000Z</dcterms:created>
  <dcterms:modified xsi:type="dcterms:W3CDTF">2026-07-31T17:21:14.4570000Z</dcterms:modified>
</coreProperties>
</file>