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9"/>
  </p:normalViewPr>
  <p:slideViewPr>
    <p:cSldViewPr snapToGrid="0">
      <p:cViewPr varScale="1">
        <p:scale>
          <a:sx n="110" d="100"/>
          <a:sy n="110" d="100"/>
        </p:scale>
        <p:origin x="6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requirement attachment: /Users/stevenge/.codex/attachments/feb7fc00-d1f8-499c-8b9d-d230a9d35c79/pasted-text.txt, section 1.1.1.1.8 and subsections 1.1.1.1.8.1–1.1.1.1.8.7. The slide is a condensed architecture representation and does not copy the source verbatim.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le">
            <a:extLst>
              <a:ext uri="{FF2B5EF4-FFF2-40B4-BE49-F238E27FC236}">
                <a16:creationId xmlns:a16="http://schemas.microsoft.com/office/drawing/2014/main" id="{8F402D28-D637-4C9B-8181-8D00C3608335}"/>
              </a:ext>
            </a:extLst>
          </p:cNvPr>
          <p:cNvSpPr>
            <a:spLocks noGrp="1"/>
          </p:cNvSpPr>
          <p:nvPr/>
        </p:nvSpPr>
        <p:spPr>
          <a:xfrm>
            <a:off x="457200" y="152400"/>
            <a:ext cx="8858250" cy="5048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3000" b="1">
                <a:solidFill>
                  <a:srgbClr val="101827"/>
                </a:solidFill>
                <a:latin typeface="PingFang SC"/>
                <a:ea typeface="PingFang SC"/>
                <a:cs typeface="PingFang SC"/>
              </a:defRPr>
            </a:pPr>
            <a:r>
              <a:rPr sz="3000" b="1">
                <a:solidFill>
                  <a:srgbClr val="101827"/>
                </a:solidFill>
                <a:latin typeface="PingFang SC"/>
                <a:ea typeface="PingFang SC"/>
                <a:cs typeface="PingFang SC"/>
              </a:rPr>
              <a:t>链路知识中心——功能分层架构（需求要点对齐版）</a:t>
            </a:r>
          </a:p>
        </p:txBody>
      </p:sp>
      <p:sp>
        <p:nvSpPr>
          <p:cNvPr id="2" name="project">
            <a:extLst>
              <a:ext uri="{FF2B5EF4-FFF2-40B4-BE49-F238E27FC236}">
                <a16:creationId xmlns:a16="http://schemas.microsoft.com/office/drawing/2014/main" id="{271B8C4B-3646-4603-A493-6B20B17566C4}"/>
              </a:ext>
            </a:extLst>
          </p:cNvPr>
          <p:cNvSpPr>
            <a:spLocks noGrp="1"/>
          </p:cNvSpPr>
          <p:nvPr/>
        </p:nvSpPr>
        <p:spPr>
          <a:xfrm>
            <a:off x="9667875" y="257175"/>
            <a:ext cx="2047875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r">
              <a:lnSpc>
                <a:spcPct val="100000"/>
              </a:lnSpc>
              <a:buNone/>
              <a:defRPr sz="1388" b="1">
                <a:solidFill>
                  <a:srgbClr val="1769B0"/>
                </a:solidFill>
                <a:latin typeface="PingFang SC"/>
                <a:ea typeface="PingFang SC"/>
                <a:cs typeface="PingFang SC"/>
              </a:defRPr>
            </a:pPr>
            <a:r>
              <a:rPr sz="1388" b="1">
                <a:solidFill>
                  <a:srgbClr val="1769B0"/>
                </a:solidFill>
                <a:latin typeface="PingFang SC"/>
                <a:ea typeface="PingFang SC"/>
                <a:cs typeface="PingFang SC"/>
              </a:rPr>
              <a:t>浦江项目｜方案设计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A9B56D66-6BEB-4FEF-BDC8-24059DA088A6}"/>
              </a:ext>
            </a:extLst>
          </p:cNvPr>
          <p:cNvSpPr>
            <a:spLocks noGrp="1"/>
          </p:cNvSpPr>
          <p:nvPr/>
        </p:nvSpPr>
        <p:spPr>
          <a:xfrm>
            <a:off x="466725" y="657225"/>
            <a:ext cx="71437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313" b="0">
                <a:solidFill>
                  <a:srgbClr val="5F6E7E"/>
                </a:solidFill>
                <a:latin typeface="PingFang SC"/>
                <a:ea typeface="PingFang SC"/>
                <a:cs typeface="PingFang SC"/>
              </a:defRPr>
            </a:pPr>
            <a:r>
              <a:rPr sz="1313" b="0">
                <a:solidFill>
                  <a:srgbClr val="5F6E7E"/>
                </a:solidFill>
                <a:latin typeface="PingFang SC"/>
                <a:ea typeface="PingFang SC"/>
                <a:cs typeface="PingFang SC"/>
              </a:rPr>
              <a:t>面向全链路可观测，以统一知识组织、检索与工单关联为基础，以CPU可解释分析为增强</a:t>
            </a:r>
          </a:p>
        </p:txBody>
      </p:sp>
      <p:sp>
        <p:nvSpPr>
          <p:cNvPr id="4" name="priority">
            <a:extLst>
              <a:ext uri="{FF2B5EF4-FFF2-40B4-BE49-F238E27FC236}">
                <a16:creationId xmlns:a16="http://schemas.microsoft.com/office/drawing/2014/main" id="{E7C9C452-E5B8-467C-A47E-18BB7BC6094F}"/>
              </a:ext>
            </a:extLst>
          </p:cNvPr>
          <p:cNvSpPr>
            <a:spLocks noGrp="1"/>
          </p:cNvSpPr>
          <p:nvPr/>
        </p:nvSpPr>
        <p:spPr>
          <a:xfrm>
            <a:off x="7620000" y="657225"/>
            <a:ext cx="4095750" cy="266700"/>
          </a:xfrm>
          <a:prstGeom prst="roundRect">
            <a:avLst>
              <a:gd name="adj" fmla="val 50000"/>
            </a:avLst>
          </a:prstGeom>
          <a:solidFill>
            <a:srgbClr val="EDF5FD"/>
          </a:solidFill>
          <a:ln w="8573">
            <a:solidFill>
              <a:srgbClr val="B8D0E8"/>
            </a:solidFill>
            <a:prstDash val="solid"/>
          </a:ln>
        </p:spPr>
        <p:txBody>
          <a:bodyPr wrap="square" lIns="76200" tIns="19050" rIns="76200" bIns="19050" anchor="ctr">
            <a:normAutofit fontScale="84905"/>
          </a:bodyPr>
          <a:lstStyle/>
          <a:p>
            <a:pPr algn="ctr">
              <a:lnSpc>
                <a:spcPct val="100000"/>
              </a:lnSpc>
              <a:buNone/>
              <a:defRPr sz="1163" b="1">
                <a:solidFill>
                  <a:srgbClr val="1E5688"/>
                </a:solidFill>
                <a:latin typeface="PingFang SC"/>
                <a:ea typeface="PingFang SC"/>
                <a:cs typeface="PingFang SC"/>
              </a:defRPr>
            </a:pPr>
            <a:r>
              <a:rPr sz="1163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本期重点：分类／模板／标签  +  高效检索／工单候选关联</a:t>
            </a:r>
          </a:p>
        </p:txBody>
      </p:sp>
      <p:sp>
        <p:nvSpPr>
          <p:cNvPr id="5" name="header-rule">
            <a:extLst>
              <a:ext uri="{FF2B5EF4-FFF2-40B4-BE49-F238E27FC236}">
                <a16:creationId xmlns:a16="http://schemas.microsoft.com/office/drawing/2014/main" id="{0B235FB5-9C3A-43AD-B1CC-51A3DDDDF920}"/>
              </a:ext>
            </a:extLst>
          </p:cNvPr>
          <p:cNvSpPr>
            <a:spLocks noGrp="1"/>
          </p:cNvSpPr>
          <p:nvPr/>
        </p:nvSpPr>
        <p:spPr>
          <a:xfrm>
            <a:off x="457200" y="990600"/>
            <a:ext cx="11277600" cy="19050"/>
          </a:xfrm>
          <a:prstGeom prst="rect">
            <a:avLst/>
          </a:prstGeom>
          <a:solidFill>
            <a:srgbClr val="D7E0E8"/>
          </a:solidFill>
          <a:ln w="0">
            <a:solidFill>
              <a:srgbClr val="D7E0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header-accent">
            <a:extLst>
              <a:ext uri="{FF2B5EF4-FFF2-40B4-BE49-F238E27FC236}">
                <a16:creationId xmlns:a16="http://schemas.microsoft.com/office/drawing/2014/main" id="{127703A6-CA76-4B89-9329-89D0F3973879}"/>
              </a:ext>
            </a:extLst>
          </p:cNvPr>
          <p:cNvSpPr>
            <a:spLocks noGrp="1"/>
          </p:cNvSpPr>
          <p:nvPr/>
        </p:nvSpPr>
        <p:spPr>
          <a:xfrm>
            <a:off x="457200" y="990600"/>
            <a:ext cx="2286000" cy="38100"/>
          </a:xfrm>
          <a:prstGeom prst="rect">
            <a:avLst/>
          </a:prstGeom>
          <a:solidFill>
            <a:srgbClr val="1769B0"/>
          </a:solidFill>
          <a:ln w="0">
            <a:solidFill>
              <a:srgbClr val="1769B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cenario-surface">
            <a:extLst>
              <a:ext uri="{FF2B5EF4-FFF2-40B4-BE49-F238E27FC236}">
                <a16:creationId xmlns:a16="http://schemas.microsoft.com/office/drawing/2014/main" id="{15E08269-2B9B-4743-9D9E-576445AB5470}"/>
              </a:ext>
            </a:extLst>
          </p:cNvPr>
          <p:cNvSpPr>
            <a:spLocks noGrp="1"/>
          </p:cNvSpPr>
          <p:nvPr/>
        </p:nvSpPr>
        <p:spPr>
          <a:xfrm>
            <a:off x="476250" y="1133475"/>
            <a:ext cx="11239500" cy="628650"/>
          </a:xfrm>
          <a:prstGeom prst="roundRect">
            <a:avLst>
              <a:gd name="adj" fmla="val 13636"/>
            </a:avLst>
          </a:prstGeom>
          <a:solidFill>
            <a:srgbClr val="EDF5FD"/>
          </a:solidFill>
          <a:ln w="10001">
            <a:solidFill>
              <a:srgbClr val="B8D0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cenario-rail">
            <a:extLst>
              <a:ext uri="{FF2B5EF4-FFF2-40B4-BE49-F238E27FC236}">
                <a16:creationId xmlns:a16="http://schemas.microsoft.com/office/drawing/2014/main" id="{89B014AE-C764-46D6-B485-45DCD4F1696A}"/>
              </a:ext>
            </a:extLst>
          </p:cNvPr>
          <p:cNvSpPr>
            <a:spLocks noGrp="1"/>
          </p:cNvSpPr>
          <p:nvPr/>
        </p:nvSpPr>
        <p:spPr>
          <a:xfrm>
            <a:off x="476250" y="1133475"/>
            <a:ext cx="1028700" cy="628650"/>
          </a:xfrm>
          <a:prstGeom prst="roundRect">
            <a:avLst>
              <a:gd name="adj" fmla="val 13636"/>
            </a:avLst>
          </a:prstGeom>
          <a:solidFill>
            <a:srgbClr val="1E5688"/>
          </a:solidFill>
          <a:ln w="0">
            <a:solidFill>
              <a:srgbClr val="1E56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cenario-title">
            <a:extLst>
              <a:ext uri="{FF2B5EF4-FFF2-40B4-BE49-F238E27FC236}">
                <a16:creationId xmlns:a16="http://schemas.microsoft.com/office/drawing/2014/main" id="{18AC5E0A-CB2C-4401-AFF1-1DFE15BBFCDA}"/>
              </a:ext>
            </a:extLst>
          </p:cNvPr>
          <p:cNvSpPr>
            <a:spLocks noGrp="1"/>
          </p:cNvSpPr>
          <p:nvPr/>
        </p:nvSpPr>
        <p:spPr>
          <a:xfrm>
            <a:off x="571500" y="1228725"/>
            <a:ext cx="83820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575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业务场景</a:t>
            </a:r>
          </a:p>
        </p:txBody>
      </p:sp>
      <p:sp>
        <p:nvSpPr>
          <p:cNvPr id="10" name="scenario-tag">
            <a:extLst>
              <a:ext uri="{FF2B5EF4-FFF2-40B4-BE49-F238E27FC236}">
                <a16:creationId xmlns:a16="http://schemas.microsoft.com/office/drawing/2014/main" id="{CC3011A3-182D-4C75-AB39-9CEAA2980E40}"/>
              </a:ext>
            </a:extLst>
          </p:cNvPr>
          <p:cNvSpPr>
            <a:spLocks noGrp="1"/>
          </p:cNvSpPr>
          <p:nvPr/>
        </p:nvSpPr>
        <p:spPr>
          <a:xfrm>
            <a:off x="571500" y="1466850"/>
            <a:ext cx="838200" cy="2000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defRPr>
            </a:pPr>
            <a:r>
              <a: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rPr>
              <a:t>全链路可观测</a:t>
            </a:r>
          </a:p>
        </p:txBody>
      </p:sp>
      <p:sp>
        <p:nvSpPr>
          <p:cNvPr id="11" name="scenario-card-1">
            <a:extLst>
              <a:ext uri="{FF2B5EF4-FFF2-40B4-BE49-F238E27FC236}">
                <a16:creationId xmlns:a16="http://schemas.microsoft.com/office/drawing/2014/main" id="{2AC8EA0E-CE9A-4EE9-B1D6-145CA2621E7F}"/>
              </a:ext>
            </a:extLst>
          </p:cNvPr>
          <p:cNvSpPr>
            <a:spLocks noGrp="1"/>
          </p:cNvSpPr>
          <p:nvPr/>
        </p:nvSpPr>
        <p:spPr>
          <a:xfrm>
            <a:off x="1638300" y="1266825"/>
            <a:ext cx="1579563" cy="361950"/>
          </a:xfrm>
          <a:prstGeom prst="roundRect">
            <a:avLst>
              <a:gd name="adj" fmla="val 18421"/>
            </a:avLst>
          </a:prstGeom>
          <a:solidFill>
            <a:srgbClr val="FFFFFF"/>
          </a:solidFill>
          <a:ln w="9049">
            <a:solidFill>
              <a:srgbClr val="B8D0E8"/>
            </a:solidFill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98000"/>
              </a:lnSpc>
              <a:spcAft>
                <a:spcPts val="0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00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告警分析</a:t>
            </a:r>
          </a:p>
        </p:txBody>
      </p:sp>
      <p:sp>
        <p:nvSpPr>
          <p:cNvPr id="12" name="scenario-card-2">
            <a:extLst>
              <a:ext uri="{FF2B5EF4-FFF2-40B4-BE49-F238E27FC236}">
                <a16:creationId xmlns:a16="http://schemas.microsoft.com/office/drawing/2014/main" id="{EA62C796-533B-4500-8E1E-2555C7B7887D}"/>
              </a:ext>
            </a:extLst>
          </p:cNvPr>
          <p:cNvSpPr>
            <a:spLocks noGrp="1"/>
          </p:cNvSpPr>
          <p:nvPr/>
        </p:nvSpPr>
        <p:spPr>
          <a:xfrm>
            <a:off x="3303588" y="1266825"/>
            <a:ext cx="1579563" cy="361950"/>
          </a:xfrm>
          <a:prstGeom prst="roundRect">
            <a:avLst>
              <a:gd name="adj" fmla="val 18421"/>
            </a:avLst>
          </a:prstGeom>
          <a:solidFill>
            <a:srgbClr val="FFFFFF"/>
          </a:solidFill>
          <a:ln w="9049">
            <a:solidFill>
              <a:srgbClr val="B8D0E8"/>
            </a:solidFill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98000"/>
              </a:lnSpc>
              <a:spcAft>
                <a:spcPts val="0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00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故障定位</a:t>
            </a:r>
          </a:p>
        </p:txBody>
      </p:sp>
      <p:sp>
        <p:nvSpPr>
          <p:cNvPr id="13" name="scenario-card-3">
            <a:extLst>
              <a:ext uri="{FF2B5EF4-FFF2-40B4-BE49-F238E27FC236}">
                <a16:creationId xmlns:a16="http://schemas.microsoft.com/office/drawing/2014/main" id="{109925F9-C2AB-4FE5-9739-7A396AE3928F}"/>
              </a:ext>
            </a:extLst>
          </p:cNvPr>
          <p:cNvSpPr>
            <a:spLocks noGrp="1"/>
          </p:cNvSpPr>
          <p:nvPr/>
        </p:nvSpPr>
        <p:spPr>
          <a:xfrm>
            <a:off x="4968875" y="1266825"/>
            <a:ext cx="1579563" cy="361950"/>
          </a:xfrm>
          <a:prstGeom prst="roundRect">
            <a:avLst>
              <a:gd name="adj" fmla="val 18421"/>
            </a:avLst>
          </a:prstGeom>
          <a:solidFill>
            <a:srgbClr val="FFFFFF"/>
          </a:solidFill>
          <a:ln w="9049">
            <a:solidFill>
              <a:srgbClr val="B8D0E8"/>
            </a:solidFill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98000"/>
              </a:lnSpc>
              <a:spcAft>
                <a:spcPts val="0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00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影响判断</a:t>
            </a:r>
          </a:p>
        </p:txBody>
      </p:sp>
      <p:sp>
        <p:nvSpPr>
          <p:cNvPr id="14" name="scenario-card-4">
            <a:extLst>
              <a:ext uri="{FF2B5EF4-FFF2-40B4-BE49-F238E27FC236}">
                <a16:creationId xmlns:a16="http://schemas.microsoft.com/office/drawing/2014/main" id="{C02168E3-08F0-47E3-9256-D53568647C2E}"/>
              </a:ext>
            </a:extLst>
          </p:cNvPr>
          <p:cNvSpPr>
            <a:spLocks noGrp="1"/>
          </p:cNvSpPr>
          <p:nvPr/>
        </p:nvSpPr>
        <p:spPr>
          <a:xfrm>
            <a:off x="6634163" y="1266825"/>
            <a:ext cx="1579563" cy="361950"/>
          </a:xfrm>
          <a:prstGeom prst="roundRect">
            <a:avLst>
              <a:gd name="adj" fmla="val 18421"/>
            </a:avLst>
          </a:prstGeom>
          <a:solidFill>
            <a:srgbClr val="FFFFFF"/>
          </a:solidFill>
          <a:ln w="9049">
            <a:solidFill>
              <a:srgbClr val="B8D0E8"/>
            </a:solidFill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98000"/>
              </a:lnSpc>
              <a:spcAft>
                <a:spcPts val="0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00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处置决策</a:t>
            </a:r>
          </a:p>
        </p:txBody>
      </p:sp>
      <p:sp>
        <p:nvSpPr>
          <p:cNvPr id="15" name="scenario-card-5">
            <a:extLst>
              <a:ext uri="{FF2B5EF4-FFF2-40B4-BE49-F238E27FC236}">
                <a16:creationId xmlns:a16="http://schemas.microsoft.com/office/drawing/2014/main" id="{80891B88-DC73-422A-9B01-F1E62F4D05FF}"/>
              </a:ext>
            </a:extLst>
          </p:cNvPr>
          <p:cNvSpPr>
            <a:spLocks noGrp="1"/>
          </p:cNvSpPr>
          <p:nvPr/>
        </p:nvSpPr>
        <p:spPr>
          <a:xfrm>
            <a:off x="8299450" y="1266825"/>
            <a:ext cx="1579563" cy="361950"/>
          </a:xfrm>
          <a:prstGeom prst="roundRect">
            <a:avLst>
              <a:gd name="adj" fmla="val 18421"/>
            </a:avLst>
          </a:prstGeom>
          <a:solidFill>
            <a:srgbClr val="FFFFFF"/>
          </a:solidFill>
          <a:ln w="9049">
            <a:solidFill>
              <a:srgbClr val="B8D0E8"/>
            </a:solidFill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98000"/>
              </a:lnSpc>
              <a:spcAft>
                <a:spcPts val="0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00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工单关联</a:t>
            </a:r>
          </a:p>
        </p:txBody>
      </p:sp>
      <p:sp>
        <p:nvSpPr>
          <p:cNvPr id="16" name="scenario-card-6">
            <a:extLst>
              <a:ext uri="{FF2B5EF4-FFF2-40B4-BE49-F238E27FC236}">
                <a16:creationId xmlns:a16="http://schemas.microsoft.com/office/drawing/2014/main" id="{67F91DF8-6105-43F6-898A-26C49568840B}"/>
              </a:ext>
            </a:extLst>
          </p:cNvPr>
          <p:cNvSpPr>
            <a:spLocks noGrp="1"/>
          </p:cNvSpPr>
          <p:nvPr/>
        </p:nvSpPr>
        <p:spPr>
          <a:xfrm>
            <a:off x="9964738" y="1266825"/>
            <a:ext cx="1579563" cy="361950"/>
          </a:xfrm>
          <a:prstGeom prst="roundRect">
            <a:avLst>
              <a:gd name="adj" fmla="val 18421"/>
            </a:avLst>
          </a:prstGeom>
          <a:solidFill>
            <a:srgbClr val="FFFFFF"/>
          </a:solidFill>
          <a:ln w="9049">
            <a:solidFill>
              <a:srgbClr val="B8D0E8"/>
            </a:solidFill>
            <a:prstDash val="solid"/>
          </a:ln>
        </p:spPr>
        <p:txBody>
          <a:bodyPr wrap="square" lIns="38100" tIns="19050" rIns="38100" bIns="19050" anchor="ctr">
            <a:normAutofit/>
          </a:bodyPr>
          <a:lstStyle/>
          <a:p>
            <a:pPr algn="ctr">
              <a:lnSpc>
                <a:spcPct val="98000"/>
              </a:lnSpc>
              <a:spcAft>
                <a:spcPts val="0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00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全链路展示</a:t>
            </a:r>
          </a:p>
        </p:txBody>
      </p:sp>
      <p:sp>
        <p:nvSpPr>
          <p:cNvPr id="17" name="service-surface">
            <a:extLst>
              <a:ext uri="{FF2B5EF4-FFF2-40B4-BE49-F238E27FC236}">
                <a16:creationId xmlns:a16="http://schemas.microsoft.com/office/drawing/2014/main" id="{C5B300A1-3812-41DA-B02D-1F2F33DF99A0}"/>
              </a:ext>
            </a:extLst>
          </p:cNvPr>
          <p:cNvSpPr>
            <a:spLocks noGrp="1"/>
          </p:cNvSpPr>
          <p:nvPr/>
        </p:nvSpPr>
        <p:spPr>
          <a:xfrm>
            <a:off x="476250" y="1819275"/>
            <a:ext cx="11239500" cy="742950"/>
          </a:xfrm>
          <a:prstGeom prst="roundRect">
            <a:avLst>
              <a:gd name="adj" fmla="val 11538"/>
            </a:avLst>
          </a:prstGeom>
          <a:solidFill>
            <a:srgbClr val="ECF8F4"/>
          </a:solidFill>
          <a:ln w="10001">
            <a:solidFill>
              <a:srgbClr val="B5D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ervice-rail">
            <a:extLst>
              <a:ext uri="{FF2B5EF4-FFF2-40B4-BE49-F238E27FC236}">
                <a16:creationId xmlns:a16="http://schemas.microsoft.com/office/drawing/2014/main" id="{25011C62-3EA5-48D7-B61C-6EE604B2CD41}"/>
              </a:ext>
            </a:extLst>
          </p:cNvPr>
          <p:cNvSpPr>
            <a:spLocks noGrp="1"/>
          </p:cNvSpPr>
          <p:nvPr/>
        </p:nvSpPr>
        <p:spPr>
          <a:xfrm>
            <a:off x="476250" y="1819275"/>
            <a:ext cx="1028700" cy="742950"/>
          </a:xfrm>
          <a:prstGeom prst="roundRect">
            <a:avLst>
              <a:gd name="adj" fmla="val 11538"/>
            </a:avLst>
          </a:prstGeom>
          <a:solidFill>
            <a:srgbClr val="237B69"/>
          </a:solidFill>
          <a:ln w="0">
            <a:solidFill>
              <a:srgbClr val="237B6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ervice-title">
            <a:extLst>
              <a:ext uri="{FF2B5EF4-FFF2-40B4-BE49-F238E27FC236}">
                <a16:creationId xmlns:a16="http://schemas.microsoft.com/office/drawing/2014/main" id="{05DEC082-D9C4-4324-8638-832CB47C4CE9}"/>
              </a:ext>
            </a:extLst>
          </p:cNvPr>
          <p:cNvSpPr>
            <a:spLocks noGrp="1"/>
          </p:cNvSpPr>
          <p:nvPr/>
        </p:nvSpPr>
        <p:spPr>
          <a:xfrm>
            <a:off x="571500" y="1914525"/>
            <a:ext cx="83820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65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应用服务</a:t>
            </a:r>
          </a:p>
        </p:txBody>
      </p:sp>
      <p:sp>
        <p:nvSpPr>
          <p:cNvPr id="20" name="service-tag">
            <a:extLst>
              <a:ext uri="{FF2B5EF4-FFF2-40B4-BE49-F238E27FC236}">
                <a16:creationId xmlns:a16="http://schemas.microsoft.com/office/drawing/2014/main" id="{AEE2CB21-EE68-4C87-99B1-A78EF187178A}"/>
              </a:ext>
            </a:extLst>
          </p:cNvPr>
          <p:cNvSpPr>
            <a:spLocks noGrp="1"/>
          </p:cNvSpPr>
          <p:nvPr/>
        </p:nvSpPr>
        <p:spPr>
          <a:xfrm>
            <a:off x="571500" y="2266950"/>
            <a:ext cx="838200" cy="2000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 fontScale="77898"/>
          </a:bodyPr>
          <a:lstStyle/>
          <a:p>
            <a:pPr algn="ctr">
              <a:lnSpc>
                <a:spcPct val="100000"/>
              </a:lnSpc>
              <a:buNone/>
              <a:def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defRPr>
            </a:pPr>
            <a:r>
              <a: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rPr>
              <a:t>可查・可用・可解释</a:t>
            </a:r>
          </a:p>
        </p:txBody>
      </p:sp>
      <p:sp>
        <p:nvSpPr>
          <p:cNvPr id="21" name="service-card-1">
            <a:extLst>
              <a:ext uri="{FF2B5EF4-FFF2-40B4-BE49-F238E27FC236}">
                <a16:creationId xmlns:a16="http://schemas.microsoft.com/office/drawing/2014/main" id="{02373141-C7E3-4CD2-97D4-F5AF582BF6DC}"/>
              </a:ext>
            </a:extLst>
          </p:cNvPr>
          <p:cNvSpPr>
            <a:spLocks noGrp="1"/>
          </p:cNvSpPr>
          <p:nvPr/>
        </p:nvSpPr>
        <p:spPr>
          <a:xfrm>
            <a:off x="1638300" y="1943100"/>
            <a:ext cx="1587500" cy="495300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9049">
            <a:solidFill>
              <a:srgbClr val="B5DCCC"/>
            </a:solidFill>
            <a:prstDash val="solid"/>
          </a:ln>
        </p:spPr>
        <p:txBody>
          <a:bodyPr wrap="square" lIns="76200" tIns="38100" rIns="66675" bIns="38100" anchor="ctr">
            <a:normAutofit fontScale="73820"/>
          </a:bodyPr>
          <a:lstStyle/>
          <a:p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8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统一知识管理</a:t>
            </a:r>
          </a:p>
          <a:p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6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分类、模板、标签与生命周期</a:t>
            </a:r>
          </a:p>
        </p:txBody>
      </p:sp>
      <p:sp>
        <p:nvSpPr>
          <p:cNvPr id="22" name="service-card-2">
            <a:extLst>
              <a:ext uri="{FF2B5EF4-FFF2-40B4-BE49-F238E27FC236}">
                <a16:creationId xmlns:a16="http://schemas.microsoft.com/office/drawing/2014/main" id="{ECB81211-CE14-4C1F-91F8-EE312A087509}"/>
              </a:ext>
            </a:extLst>
          </p:cNvPr>
          <p:cNvSpPr>
            <a:spLocks noGrp="1"/>
          </p:cNvSpPr>
          <p:nvPr/>
        </p:nvSpPr>
        <p:spPr>
          <a:xfrm>
            <a:off x="3302000" y="1943100"/>
            <a:ext cx="1587500" cy="495300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9049">
            <a:solidFill>
              <a:srgbClr val="B5DCCC"/>
            </a:solidFill>
            <a:prstDash val="solid"/>
          </a:ln>
        </p:spPr>
        <p:txBody>
          <a:bodyPr wrap="square" lIns="76200" tIns="38100" rIns="66675" bIns="38100" anchor="ctr">
            <a:normAutofit fontScale="68454"/>
          </a:bodyPr>
          <a:lstStyle/>
          <a:p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8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统一检索筛选</a:t>
            </a:r>
          </a:p>
          <a:p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6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全文、标签、多条件与权限过滤</a:t>
            </a:r>
          </a:p>
        </p:txBody>
      </p:sp>
      <p:sp>
        <p:nvSpPr>
          <p:cNvPr id="23" name="service-card-3">
            <a:extLst>
              <a:ext uri="{FF2B5EF4-FFF2-40B4-BE49-F238E27FC236}">
                <a16:creationId xmlns:a16="http://schemas.microsoft.com/office/drawing/2014/main" id="{1998EEA3-C994-4B41-ABAE-44D0A07F4556}"/>
              </a:ext>
            </a:extLst>
          </p:cNvPr>
          <p:cNvSpPr>
            <a:spLocks noGrp="1"/>
          </p:cNvSpPr>
          <p:nvPr/>
        </p:nvSpPr>
        <p:spPr>
          <a:xfrm>
            <a:off x="4965700" y="1943100"/>
            <a:ext cx="1587500" cy="495300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9049">
            <a:solidFill>
              <a:srgbClr val="B5DCCC"/>
            </a:solidFill>
            <a:prstDash val="solid"/>
          </a:ln>
        </p:spPr>
        <p:txBody>
          <a:bodyPr wrap="square" lIns="76200" tIns="38100" rIns="66675" bIns="38100" anchor="ctr">
            <a:normAutofit fontScale="66941"/>
          </a:bodyPr>
          <a:lstStyle/>
          <a:p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8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工单候选关联</a:t>
            </a:r>
          </a:p>
          <a:p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6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TopN候选、匹配依据、人工确认</a:t>
            </a:r>
          </a:p>
        </p:txBody>
      </p:sp>
      <p:sp>
        <p:nvSpPr>
          <p:cNvPr id="24" name="service-card-4">
            <a:extLst>
              <a:ext uri="{FF2B5EF4-FFF2-40B4-BE49-F238E27FC236}">
                <a16:creationId xmlns:a16="http://schemas.microsoft.com/office/drawing/2014/main" id="{C6C19665-F4B2-45FC-9D38-23564534FE77}"/>
              </a:ext>
            </a:extLst>
          </p:cNvPr>
          <p:cNvSpPr>
            <a:spLocks noGrp="1"/>
          </p:cNvSpPr>
          <p:nvPr/>
        </p:nvSpPr>
        <p:spPr>
          <a:xfrm>
            <a:off x="6629400" y="1943100"/>
            <a:ext cx="1587500" cy="495300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9049">
            <a:solidFill>
              <a:srgbClr val="B5DCCC"/>
            </a:solidFill>
            <a:prstDash val="solid"/>
          </a:ln>
        </p:spPr>
        <p:txBody>
          <a:bodyPr wrap="square" lIns="76200" tIns="38100" rIns="66675" bIns="38100" anchor="ctr">
            <a:normAutofit fontScale="73820"/>
          </a:bodyPr>
          <a:lstStyle/>
          <a:p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8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RCA辅助分析</a:t>
            </a:r>
          </a:p>
          <a:p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6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规则、图路径、证据与置信度</a:t>
            </a:r>
          </a:p>
        </p:txBody>
      </p:sp>
      <p:sp>
        <p:nvSpPr>
          <p:cNvPr id="25" name="service-card-5">
            <a:extLst>
              <a:ext uri="{FF2B5EF4-FFF2-40B4-BE49-F238E27FC236}">
                <a16:creationId xmlns:a16="http://schemas.microsoft.com/office/drawing/2014/main" id="{663690A0-3B2A-4724-A0AE-44D92830C7C2}"/>
              </a:ext>
            </a:extLst>
          </p:cNvPr>
          <p:cNvSpPr>
            <a:spLocks noGrp="1"/>
          </p:cNvSpPr>
          <p:nvPr/>
        </p:nvSpPr>
        <p:spPr>
          <a:xfrm>
            <a:off x="8293100" y="1943100"/>
            <a:ext cx="1587500" cy="495300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9049">
            <a:solidFill>
              <a:srgbClr val="B5DCCC"/>
            </a:solidFill>
            <a:prstDash val="solid"/>
          </a:ln>
        </p:spPr>
        <p:txBody>
          <a:bodyPr wrap="square" lIns="76200" tIns="38100" rIns="66675" bIns="38100" anchor="ctr">
            <a:normAutofit fontScale="68454"/>
          </a:bodyPr>
          <a:lstStyle/>
          <a:p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8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全链路／图谱联动</a:t>
            </a:r>
          </a:p>
          <a:p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6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展示关联对象、影响路径与依据</a:t>
            </a:r>
          </a:p>
        </p:txBody>
      </p:sp>
      <p:sp>
        <p:nvSpPr>
          <p:cNvPr id="26" name="service-card-6">
            <a:extLst>
              <a:ext uri="{FF2B5EF4-FFF2-40B4-BE49-F238E27FC236}">
                <a16:creationId xmlns:a16="http://schemas.microsoft.com/office/drawing/2014/main" id="{3F491731-26C1-453C-82BC-283629A2E8AE}"/>
              </a:ext>
            </a:extLst>
          </p:cNvPr>
          <p:cNvSpPr>
            <a:spLocks noGrp="1"/>
          </p:cNvSpPr>
          <p:nvPr/>
        </p:nvSpPr>
        <p:spPr>
          <a:xfrm>
            <a:off x="9956800" y="1943100"/>
            <a:ext cx="1587500" cy="495300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9049">
            <a:solidFill>
              <a:srgbClr val="B5DCCC"/>
            </a:solidFill>
            <a:prstDash val="solid"/>
          </a:ln>
        </p:spPr>
        <p:txBody>
          <a:bodyPr wrap="square" lIns="76200" tIns="38100" rIns="66675" bIns="38100" anchor="ctr">
            <a:normAutofit fontScale="73820"/>
          </a:bodyPr>
          <a:lstStyle/>
          <a:p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8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血缘与审计追溯</a:t>
            </a:r>
          </a:p>
          <a:p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6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来源、加工、版本和使用记录</a:t>
            </a:r>
          </a:p>
        </p:txBody>
      </p:sp>
      <p:sp>
        <p:nvSpPr>
          <p:cNvPr id="27" name="core-surface">
            <a:extLst>
              <a:ext uri="{FF2B5EF4-FFF2-40B4-BE49-F238E27FC236}">
                <a16:creationId xmlns:a16="http://schemas.microsoft.com/office/drawing/2014/main" id="{07F07904-0BBA-4DAD-8788-3EEF35AC6B7C}"/>
              </a:ext>
            </a:extLst>
          </p:cNvPr>
          <p:cNvSpPr>
            <a:spLocks noGrp="1"/>
          </p:cNvSpPr>
          <p:nvPr/>
        </p:nvSpPr>
        <p:spPr>
          <a:xfrm>
            <a:off x="476250" y="2619375"/>
            <a:ext cx="11239500" cy="1457325"/>
          </a:xfrm>
          <a:prstGeom prst="roundRect">
            <a:avLst>
              <a:gd name="adj" fmla="val 5882"/>
            </a:avLst>
          </a:prstGeom>
          <a:solidFill>
            <a:srgbClr val="FFF7E8"/>
          </a:solidFill>
          <a:ln w="10001">
            <a:solidFill>
              <a:srgbClr val="E8CE9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core-rail">
            <a:extLst>
              <a:ext uri="{FF2B5EF4-FFF2-40B4-BE49-F238E27FC236}">
                <a16:creationId xmlns:a16="http://schemas.microsoft.com/office/drawing/2014/main" id="{B5ECF2D8-1ACA-4AFA-8345-A95F05D42F60}"/>
              </a:ext>
            </a:extLst>
          </p:cNvPr>
          <p:cNvSpPr>
            <a:spLocks noGrp="1"/>
          </p:cNvSpPr>
          <p:nvPr/>
        </p:nvSpPr>
        <p:spPr>
          <a:xfrm>
            <a:off x="476250" y="2619375"/>
            <a:ext cx="1028700" cy="1457325"/>
          </a:xfrm>
          <a:prstGeom prst="roundRect">
            <a:avLst>
              <a:gd name="adj" fmla="val 8333"/>
            </a:avLst>
          </a:prstGeom>
          <a:solidFill>
            <a:srgbClr val="A86C0D"/>
          </a:solidFill>
          <a:ln w="0">
            <a:solidFill>
              <a:srgbClr val="A86C0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core-title">
            <a:extLst>
              <a:ext uri="{FF2B5EF4-FFF2-40B4-BE49-F238E27FC236}">
                <a16:creationId xmlns:a16="http://schemas.microsoft.com/office/drawing/2014/main" id="{17AF09F3-A27A-4A3C-A277-829B4F804C0A}"/>
              </a:ext>
            </a:extLst>
          </p:cNvPr>
          <p:cNvSpPr>
            <a:spLocks noGrp="1"/>
          </p:cNvSpPr>
          <p:nvPr/>
        </p:nvSpPr>
        <p:spPr>
          <a:xfrm>
            <a:off x="571500" y="2714625"/>
            <a:ext cx="83820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65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核心能力</a:t>
            </a:r>
          </a:p>
        </p:txBody>
      </p:sp>
      <p:sp>
        <p:nvSpPr>
          <p:cNvPr id="30" name="core-tag">
            <a:extLst>
              <a:ext uri="{FF2B5EF4-FFF2-40B4-BE49-F238E27FC236}">
                <a16:creationId xmlns:a16="http://schemas.microsoft.com/office/drawing/2014/main" id="{B25BAC7D-490F-42A2-8D90-DDDE671726FB}"/>
              </a:ext>
            </a:extLst>
          </p:cNvPr>
          <p:cNvSpPr>
            <a:spLocks noGrp="1"/>
          </p:cNvSpPr>
          <p:nvPr/>
        </p:nvSpPr>
        <p:spPr>
          <a:xfrm>
            <a:off x="571500" y="3781425"/>
            <a:ext cx="838200" cy="2000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defRPr>
            </a:pPr>
            <a:r>
              <a: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rPr>
              <a:t>7项需求能力</a:t>
            </a:r>
          </a:p>
        </p:txBody>
      </p:sp>
      <p:sp>
        <p:nvSpPr>
          <p:cNvPr id="31" name="core-statement">
            <a:extLst>
              <a:ext uri="{FF2B5EF4-FFF2-40B4-BE49-F238E27FC236}">
                <a16:creationId xmlns:a16="http://schemas.microsoft.com/office/drawing/2014/main" id="{EFC82C74-2E07-498A-9BD8-A14A521B3F71}"/>
              </a:ext>
            </a:extLst>
          </p:cNvPr>
          <p:cNvSpPr>
            <a:spLocks noGrp="1"/>
          </p:cNvSpPr>
          <p:nvPr/>
        </p:nvSpPr>
        <p:spPr>
          <a:xfrm>
            <a:off x="1638300" y="2667000"/>
            <a:ext cx="9906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088" b="1">
                <a:solidFill>
                  <a:srgbClr val="A86C0D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基础功能独立可验收；规则与关系分析属于CPU增强能力</a:t>
            </a:r>
          </a:p>
        </p:txBody>
      </p:sp>
      <p:sp>
        <p:nvSpPr>
          <p:cNvPr id="32" name="core-top-1">
            <a:extLst>
              <a:ext uri="{FF2B5EF4-FFF2-40B4-BE49-F238E27FC236}">
                <a16:creationId xmlns:a16="http://schemas.microsoft.com/office/drawing/2014/main" id="{F586CE74-7266-4BC8-9C44-BEB08A3D0256}"/>
              </a:ext>
            </a:extLst>
          </p:cNvPr>
          <p:cNvSpPr>
            <a:spLocks noGrp="1"/>
          </p:cNvSpPr>
          <p:nvPr/>
        </p:nvSpPr>
        <p:spPr>
          <a:xfrm>
            <a:off x="1638300" y="2886075"/>
            <a:ext cx="2419350" cy="495300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9049">
            <a:solidFill>
              <a:srgbClr val="E8CE98"/>
            </a:solidFill>
            <a:prstDash val="solid"/>
          </a:ln>
        </p:spPr>
        <p:txBody>
          <a:bodyPr wrap="square" lIns="66675" tIns="28575" rIns="57150" bIns="28575" anchor="ctr">
            <a:normAutofit fontScale="72197"/>
          </a:bodyPr>
          <a:lstStyle/>
          <a:p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8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采集服务</a:t>
            </a:r>
          </a:p>
          <a:p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1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多源采集／转写结果接入；实时、批量、按需；任务监控重试</a:t>
            </a:r>
          </a:p>
        </p:txBody>
      </p:sp>
      <p:sp>
        <p:nvSpPr>
          <p:cNvPr id="33" name="core-top-2">
            <a:extLst>
              <a:ext uri="{FF2B5EF4-FFF2-40B4-BE49-F238E27FC236}">
                <a16:creationId xmlns:a16="http://schemas.microsoft.com/office/drawing/2014/main" id="{1FE36FC2-66A6-476B-A2C8-D685B96EE757}"/>
              </a:ext>
            </a:extLst>
          </p:cNvPr>
          <p:cNvSpPr>
            <a:spLocks noGrp="1"/>
          </p:cNvSpPr>
          <p:nvPr/>
        </p:nvSpPr>
        <p:spPr>
          <a:xfrm>
            <a:off x="4133850" y="2886075"/>
            <a:ext cx="2419350" cy="495300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9049">
            <a:solidFill>
              <a:srgbClr val="E8CE98"/>
            </a:solidFill>
            <a:prstDash val="solid"/>
          </a:ln>
        </p:spPr>
        <p:txBody>
          <a:bodyPr wrap="square" lIns="66675" tIns="28575" rIns="57150" bIns="28575" anchor="ctr">
            <a:normAutofit fontScale="72197"/>
          </a:bodyPr>
          <a:lstStyle/>
          <a:p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8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数据切片</a:t>
            </a:r>
          </a:p>
          <a:p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1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多维切片／自定义规则；上下文、片段标识、规则与处理版本</a:t>
            </a:r>
          </a:p>
        </p:txBody>
      </p:sp>
      <p:sp>
        <p:nvSpPr>
          <p:cNvPr id="34" name="core-top-3">
            <a:extLst>
              <a:ext uri="{FF2B5EF4-FFF2-40B4-BE49-F238E27FC236}">
                <a16:creationId xmlns:a16="http://schemas.microsoft.com/office/drawing/2014/main" id="{5B769BAE-FC11-4DD1-8BE4-C5E5F98790F5}"/>
              </a:ext>
            </a:extLst>
          </p:cNvPr>
          <p:cNvSpPr>
            <a:spLocks noGrp="1"/>
          </p:cNvSpPr>
          <p:nvPr/>
        </p:nvSpPr>
        <p:spPr>
          <a:xfrm>
            <a:off x="6629400" y="2886075"/>
            <a:ext cx="2419350" cy="495300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9049">
            <a:solidFill>
              <a:srgbClr val="E8CE98"/>
            </a:solidFill>
            <a:prstDash val="solid"/>
          </a:ln>
        </p:spPr>
        <p:txBody>
          <a:bodyPr wrap="square" lIns="66675" tIns="28575" rIns="57150" bIns="28575" anchor="ctr">
            <a:normAutofit fontScale="72197"/>
          </a:bodyPr>
          <a:lstStyle/>
          <a:p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8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知识血缘</a:t>
            </a:r>
          </a:p>
          <a:p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1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来源—片段—实体／关系—结果；加工记录与双向追溯</a:t>
            </a:r>
          </a:p>
        </p:txBody>
      </p:sp>
      <p:sp>
        <p:nvSpPr>
          <p:cNvPr id="35" name="core-top-4">
            <a:extLst>
              <a:ext uri="{FF2B5EF4-FFF2-40B4-BE49-F238E27FC236}">
                <a16:creationId xmlns:a16="http://schemas.microsoft.com/office/drawing/2014/main" id="{36458D52-A486-49A5-B6B3-AEED35769449}"/>
              </a:ext>
            </a:extLst>
          </p:cNvPr>
          <p:cNvSpPr>
            <a:spLocks noGrp="1"/>
          </p:cNvSpPr>
          <p:nvPr/>
        </p:nvSpPr>
        <p:spPr>
          <a:xfrm>
            <a:off x="9124950" y="2886075"/>
            <a:ext cx="2419350" cy="495300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9049">
            <a:solidFill>
              <a:srgbClr val="E8CE98"/>
            </a:solidFill>
            <a:prstDash val="solid"/>
          </a:ln>
        </p:spPr>
        <p:txBody>
          <a:bodyPr wrap="square" lIns="66675" tIns="28575" rIns="57150" bIns="28575" anchor="ctr">
            <a:normAutofit fontScale="72197"/>
          </a:bodyPr>
          <a:lstStyle/>
          <a:p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8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知识体系</a:t>
            </a:r>
          </a:p>
          <a:p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1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分类树、模板、标签、打标；审核、生命周期、权限与版本</a:t>
            </a:r>
          </a:p>
        </p:txBody>
      </p:sp>
      <p:sp>
        <p:nvSpPr>
          <p:cNvPr id="36" name="core-bottom-1">
            <a:extLst>
              <a:ext uri="{FF2B5EF4-FFF2-40B4-BE49-F238E27FC236}">
                <a16:creationId xmlns:a16="http://schemas.microsoft.com/office/drawing/2014/main" id="{81B3CDAE-29B0-4210-ABA9-830B364F54F0}"/>
              </a:ext>
            </a:extLst>
          </p:cNvPr>
          <p:cNvSpPr>
            <a:spLocks noGrp="1"/>
          </p:cNvSpPr>
          <p:nvPr/>
        </p:nvSpPr>
        <p:spPr>
          <a:xfrm>
            <a:off x="1638300" y="3457575"/>
            <a:ext cx="3251200" cy="514350"/>
          </a:xfrm>
          <a:prstGeom prst="roundRect">
            <a:avLst>
              <a:gd name="adj" fmla="val 12963"/>
            </a:avLst>
          </a:prstGeom>
          <a:solidFill>
            <a:srgbClr val="FFFFFF"/>
          </a:solidFill>
          <a:ln w="9049">
            <a:solidFill>
              <a:srgbClr val="E8CE98"/>
            </a:solidFill>
            <a:prstDash val="solid"/>
          </a:ln>
        </p:spPr>
        <p:txBody>
          <a:bodyPr wrap="square" lIns="76200" tIns="28575" rIns="66675" bIns="28575" anchor="ctr">
            <a:normAutofit fontScale="75238"/>
          </a:bodyPr>
          <a:lstStyle/>
          <a:p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8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知识检索与工单关联</a:t>
            </a:r>
          </a:p>
          <a:p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2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全文／标签／多条件／权限检索；工单字段规则匹配、TopN候选与人工确认</a:t>
            </a:r>
          </a:p>
        </p:txBody>
      </p:sp>
      <p:sp>
        <p:nvSpPr>
          <p:cNvPr id="37" name="core-bottom-2">
            <a:extLst>
              <a:ext uri="{FF2B5EF4-FFF2-40B4-BE49-F238E27FC236}">
                <a16:creationId xmlns:a16="http://schemas.microsoft.com/office/drawing/2014/main" id="{C2B0C129-5D9C-4B3A-B4EC-FB1FF5C48BC8}"/>
              </a:ext>
            </a:extLst>
          </p:cNvPr>
          <p:cNvSpPr>
            <a:spLocks noGrp="1"/>
          </p:cNvSpPr>
          <p:nvPr/>
        </p:nvSpPr>
        <p:spPr>
          <a:xfrm>
            <a:off x="4965700" y="3457575"/>
            <a:ext cx="3251200" cy="514350"/>
          </a:xfrm>
          <a:prstGeom prst="roundRect">
            <a:avLst>
              <a:gd name="adj" fmla="val 12963"/>
            </a:avLst>
          </a:prstGeom>
          <a:solidFill>
            <a:srgbClr val="FFFFFF"/>
          </a:solidFill>
          <a:ln w="9049">
            <a:solidFill>
              <a:srgbClr val="E8CE98"/>
            </a:solidFill>
            <a:prstDash val="solid"/>
          </a:ln>
        </p:spPr>
        <p:txBody>
          <a:bodyPr wrap="square" lIns="76200" tIns="28575" rIns="66675" bIns="28575" anchor="ctr">
            <a:normAutofit fontScale="75238"/>
          </a:bodyPr>
          <a:lstStyle/>
          <a:p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8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规则与关系分析引擎（CPU）</a:t>
            </a:r>
          </a:p>
          <a:p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2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规则推理、图路径、检索增强；模板摘要、证据链、置信度和人工校对</a:t>
            </a:r>
          </a:p>
        </p:txBody>
      </p:sp>
      <p:sp>
        <p:nvSpPr>
          <p:cNvPr id="38" name="core-bottom-3">
            <a:extLst>
              <a:ext uri="{FF2B5EF4-FFF2-40B4-BE49-F238E27FC236}">
                <a16:creationId xmlns:a16="http://schemas.microsoft.com/office/drawing/2014/main" id="{47E29629-3E3A-4549-9979-EA69C0FF70B9}"/>
              </a:ext>
            </a:extLst>
          </p:cNvPr>
          <p:cNvSpPr>
            <a:spLocks noGrp="1"/>
          </p:cNvSpPr>
          <p:nvPr/>
        </p:nvSpPr>
        <p:spPr>
          <a:xfrm>
            <a:off x="8293100" y="3457575"/>
            <a:ext cx="3251200" cy="514350"/>
          </a:xfrm>
          <a:prstGeom prst="roundRect">
            <a:avLst>
              <a:gd name="adj" fmla="val 12963"/>
            </a:avLst>
          </a:prstGeom>
          <a:solidFill>
            <a:srgbClr val="FFFFFF"/>
          </a:solidFill>
          <a:ln w="9049">
            <a:solidFill>
              <a:srgbClr val="E8CE98"/>
            </a:solidFill>
            <a:prstDash val="solid"/>
          </a:ln>
        </p:spPr>
        <p:txBody>
          <a:bodyPr wrap="square" lIns="76200" tIns="28575" rIns="66675" bIns="28575" anchor="ctr">
            <a:normAutofit fontScale="75238"/>
          </a:bodyPr>
          <a:lstStyle/>
          <a:p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8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审计服务</a:t>
            </a:r>
          </a:p>
          <a:p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2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采集、切片、入库、检索、推理、校对和权限全留痕；统计、风险、归档导出</a:t>
            </a:r>
          </a:p>
        </p:txBody>
      </p:sp>
      <p:sp>
        <p:nvSpPr>
          <p:cNvPr id="39" name="knowledge-surface">
            <a:extLst>
              <a:ext uri="{FF2B5EF4-FFF2-40B4-BE49-F238E27FC236}">
                <a16:creationId xmlns:a16="http://schemas.microsoft.com/office/drawing/2014/main" id="{1A22E9A1-EA8D-4CA6-8625-25CDD2D901CE}"/>
              </a:ext>
            </a:extLst>
          </p:cNvPr>
          <p:cNvSpPr>
            <a:spLocks noGrp="1"/>
          </p:cNvSpPr>
          <p:nvPr/>
        </p:nvSpPr>
        <p:spPr>
          <a:xfrm>
            <a:off x="476250" y="4133850"/>
            <a:ext cx="11239500" cy="781050"/>
          </a:xfrm>
          <a:prstGeom prst="roundRect">
            <a:avLst>
              <a:gd name="adj" fmla="val 10976"/>
            </a:avLst>
          </a:prstGeom>
          <a:solidFill>
            <a:srgbClr val="F5F1FB"/>
          </a:solidFill>
          <a:ln w="10001">
            <a:solidFill>
              <a:srgbClr val="D2C6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knowledge-rail">
            <a:extLst>
              <a:ext uri="{FF2B5EF4-FFF2-40B4-BE49-F238E27FC236}">
                <a16:creationId xmlns:a16="http://schemas.microsoft.com/office/drawing/2014/main" id="{2A49AE3C-918A-4EAC-9E1D-E88A1D92F618}"/>
              </a:ext>
            </a:extLst>
          </p:cNvPr>
          <p:cNvSpPr>
            <a:spLocks noGrp="1"/>
          </p:cNvSpPr>
          <p:nvPr/>
        </p:nvSpPr>
        <p:spPr>
          <a:xfrm>
            <a:off x="476250" y="4133850"/>
            <a:ext cx="1028700" cy="781050"/>
          </a:xfrm>
          <a:prstGeom prst="roundRect">
            <a:avLst>
              <a:gd name="adj" fmla="val 10976"/>
            </a:avLst>
          </a:prstGeom>
          <a:solidFill>
            <a:srgbClr val="66539B"/>
          </a:solidFill>
          <a:ln w="0">
            <a:solidFill>
              <a:srgbClr val="66539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knowledge-title">
            <a:extLst>
              <a:ext uri="{FF2B5EF4-FFF2-40B4-BE49-F238E27FC236}">
                <a16:creationId xmlns:a16="http://schemas.microsoft.com/office/drawing/2014/main" id="{15AF4BA6-E950-4C38-AEA9-3263769B6839}"/>
              </a:ext>
            </a:extLst>
          </p:cNvPr>
          <p:cNvSpPr>
            <a:spLocks noGrp="1"/>
          </p:cNvSpPr>
          <p:nvPr/>
        </p:nvSpPr>
        <p:spPr>
          <a:xfrm>
            <a:off x="571500" y="4229100"/>
            <a:ext cx="83820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65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 dirty="0" err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知识组织</a:t>
            </a:r>
            <a:endParaRPr sz="1650" b="1" dirty="0">
              <a:solidFill>
                <a:srgbClr val="FFFFFF"/>
              </a:solidFill>
              <a:latin typeface="PingFang SC"/>
              <a:ea typeface="PingFang SC"/>
              <a:cs typeface="PingFang SC"/>
            </a:endParaRPr>
          </a:p>
        </p:txBody>
      </p:sp>
      <p:sp>
        <p:nvSpPr>
          <p:cNvPr id="42" name="knowledge-tag">
            <a:extLst>
              <a:ext uri="{FF2B5EF4-FFF2-40B4-BE49-F238E27FC236}">
                <a16:creationId xmlns:a16="http://schemas.microsoft.com/office/drawing/2014/main" id="{943A851F-6F11-493E-8DDD-312C3CC7FDDE}"/>
              </a:ext>
            </a:extLst>
          </p:cNvPr>
          <p:cNvSpPr>
            <a:spLocks noGrp="1"/>
          </p:cNvSpPr>
          <p:nvPr/>
        </p:nvSpPr>
        <p:spPr>
          <a:xfrm>
            <a:off x="571500" y="4619625"/>
            <a:ext cx="838200" cy="2000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defRPr>
            </a:pPr>
            <a:r>
              <a: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rPr>
              <a:t>统一语义贯通</a:t>
            </a:r>
          </a:p>
        </p:txBody>
      </p:sp>
      <p:sp>
        <p:nvSpPr>
          <p:cNvPr id="43" name="knowledge-card-1">
            <a:extLst>
              <a:ext uri="{FF2B5EF4-FFF2-40B4-BE49-F238E27FC236}">
                <a16:creationId xmlns:a16="http://schemas.microsoft.com/office/drawing/2014/main" id="{CE42AFB2-6BFB-4640-883E-9A49CD47CD9C}"/>
              </a:ext>
            </a:extLst>
          </p:cNvPr>
          <p:cNvSpPr>
            <a:spLocks noGrp="1"/>
          </p:cNvSpPr>
          <p:nvPr/>
        </p:nvSpPr>
        <p:spPr>
          <a:xfrm>
            <a:off x="1638300" y="4257675"/>
            <a:ext cx="3244850" cy="53340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9049">
            <a:solidFill>
              <a:srgbClr val="D2C6E7"/>
            </a:solidFill>
            <a:prstDash val="solid"/>
          </a:ln>
        </p:spPr>
        <p:txBody>
          <a:bodyPr wrap="square" lIns="76200" tIns="38100" rIns="66675" bIns="38100" anchor="ctr">
            <a:normAutofit fontScale="74836"/>
          </a:bodyPr>
          <a:lstStyle/>
          <a:p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80" b="1">
                <a:solidFill>
                  <a:srgbClr val="66539B"/>
                </a:solidFill>
                <a:latin typeface="PingFang SC"/>
                <a:ea typeface="PingFang SC"/>
                <a:cs typeface="PingFang SC"/>
              </a:rPr>
              <a:t>知识类型</a:t>
            </a:r>
          </a:p>
          <a:p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监控、告警、处置、系统链路、服务依赖、配置、案例、规则、指标和历史记录</a:t>
            </a:r>
          </a:p>
        </p:txBody>
      </p:sp>
      <p:sp>
        <p:nvSpPr>
          <p:cNvPr id="44" name="knowledge-card-2">
            <a:extLst>
              <a:ext uri="{FF2B5EF4-FFF2-40B4-BE49-F238E27FC236}">
                <a16:creationId xmlns:a16="http://schemas.microsoft.com/office/drawing/2014/main" id="{C376441E-096D-4B81-A004-023CCC8C159A}"/>
              </a:ext>
            </a:extLst>
          </p:cNvPr>
          <p:cNvSpPr>
            <a:spLocks noGrp="1"/>
          </p:cNvSpPr>
          <p:nvPr/>
        </p:nvSpPr>
        <p:spPr>
          <a:xfrm>
            <a:off x="4968875" y="4257675"/>
            <a:ext cx="3244850" cy="53340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9049">
            <a:solidFill>
              <a:srgbClr val="D2C6E7"/>
            </a:solidFill>
            <a:prstDash val="solid"/>
          </a:ln>
        </p:spPr>
        <p:txBody>
          <a:bodyPr wrap="square" lIns="76200" tIns="38100" rIns="66675" bIns="38100" anchor="ctr">
            <a:normAutofit fontScale="74836"/>
          </a:bodyPr>
          <a:lstStyle/>
          <a:p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80" b="1">
                <a:solidFill>
                  <a:srgbClr val="66539B"/>
                </a:solidFill>
                <a:latin typeface="PingFang SC"/>
                <a:ea typeface="PingFang SC"/>
                <a:cs typeface="PingFang SC"/>
              </a:rPr>
              <a:t>核心对象</a:t>
            </a:r>
          </a:p>
          <a:p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系统、应用、服务、接口、指标、告警、日志、事件、配置项、作业任务和业务术语</a:t>
            </a:r>
          </a:p>
        </p:txBody>
      </p:sp>
      <p:sp>
        <p:nvSpPr>
          <p:cNvPr id="45" name="knowledge-card-3">
            <a:extLst>
              <a:ext uri="{FF2B5EF4-FFF2-40B4-BE49-F238E27FC236}">
                <a16:creationId xmlns:a16="http://schemas.microsoft.com/office/drawing/2014/main" id="{AB1FA396-54A0-4EC7-8D67-141C0FD83270}"/>
              </a:ext>
            </a:extLst>
          </p:cNvPr>
          <p:cNvSpPr>
            <a:spLocks noGrp="1"/>
          </p:cNvSpPr>
          <p:nvPr/>
        </p:nvSpPr>
        <p:spPr>
          <a:xfrm>
            <a:off x="8299450" y="4257675"/>
            <a:ext cx="3244850" cy="53340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9049">
            <a:solidFill>
              <a:srgbClr val="D2C6E7"/>
            </a:solidFill>
            <a:prstDash val="solid"/>
          </a:ln>
        </p:spPr>
        <p:txBody>
          <a:bodyPr wrap="square" lIns="76200" tIns="38100" rIns="66675" bIns="38100" anchor="ctr">
            <a:normAutofit fontScale="74836"/>
          </a:bodyPr>
          <a:lstStyle/>
          <a:p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80" b="1">
                <a:solidFill>
                  <a:srgbClr val="66539B"/>
                </a:solidFill>
                <a:latin typeface="PingFang SC"/>
                <a:ea typeface="PingFang SC"/>
                <a:cs typeface="PingFang SC"/>
              </a:rPr>
              <a:t>统一语义</a:t>
            </a:r>
          </a:p>
          <a:p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实体、关系、属性、标签、同义词、证据片段、血缘节点、抽取／映射／推理规则</a:t>
            </a:r>
          </a:p>
        </p:txBody>
      </p:sp>
      <p:sp>
        <p:nvSpPr>
          <p:cNvPr id="46" name="foundation-surface">
            <a:extLst>
              <a:ext uri="{FF2B5EF4-FFF2-40B4-BE49-F238E27FC236}">
                <a16:creationId xmlns:a16="http://schemas.microsoft.com/office/drawing/2014/main" id="{07B558B0-3D5D-4AC6-BE3E-A7E405C21776}"/>
              </a:ext>
            </a:extLst>
          </p:cNvPr>
          <p:cNvSpPr>
            <a:spLocks noGrp="1"/>
          </p:cNvSpPr>
          <p:nvPr/>
        </p:nvSpPr>
        <p:spPr>
          <a:xfrm>
            <a:off x="476250" y="4972050"/>
            <a:ext cx="11239500" cy="742950"/>
          </a:xfrm>
          <a:prstGeom prst="roundRect">
            <a:avLst>
              <a:gd name="adj" fmla="val 11538"/>
            </a:avLst>
          </a:prstGeom>
          <a:solidFill>
            <a:srgbClr val="F1F5F8"/>
          </a:solidFill>
          <a:ln w="10001">
            <a:solidFill>
              <a:srgbClr val="CAD6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foundation-rail">
            <a:extLst>
              <a:ext uri="{FF2B5EF4-FFF2-40B4-BE49-F238E27FC236}">
                <a16:creationId xmlns:a16="http://schemas.microsoft.com/office/drawing/2014/main" id="{236560DA-A49F-4555-AA68-C5EBBF6243A5}"/>
              </a:ext>
            </a:extLst>
          </p:cNvPr>
          <p:cNvSpPr>
            <a:spLocks noGrp="1"/>
          </p:cNvSpPr>
          <p:nvPr/>
        </p:nvSpPr>
        <p:spPr>
          <a:xfrm>
            <a:off x="476250" y="4972050"/>
            <a:ext cx="1028700" cy="742950"/>
          </a:xfrm>
          <a:prstGeom prst="roundRect">
            <a:avLst>
              <a:gd name="adj" fmla="val 11538"/>
            </a:avLst>
          </a:prstGeom>
          <a:solidFill>
            <a:srgbClr val="52697D"/>
          </a:solidFill>
          <a:ln w="0">
            <a:solidFill>
              <a:srgbClr val="52697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foundation-title">
            <a:extLst>
              <a:ext uri="{FF2B5EF4-FFF2-40B4-BE49-F238E27FC236}">
                <a16:creationId xmlns:a16="http://schemas.microsoft.com/office/drawing/2014/main" id="{01B3AA31-3BEA-4C71-923B-55AD68ECEED6}"/>
              </a:ext>
            </a:extLst>
          </p:cNvPr>
          <p:cNvSpPr>
            <a:spLocks noGrp="1"/>
          </p:cNvSpPr>
          <p:nvPr/>
        </p:nvSpPr>
        <p:spPr>
          <a:xfrm>
            <a:off x="571500" y="5067300"/>
            <a:ext cx="83820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65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公共底座</a:t>
            </a:r>
          </a:p>
        </p:txBody>
      </p:sp>
      <p:sp>
        <p:nvSpPr>
          <p:cNvPr id="49" name="foundation-tag">
            <a:extLst>
              <a:ext uri="{FF2B5EF4-FFF2-40B4-BE49-F238E27FC236}">
                <a16:creationId xmlns:a16="http://schemas.microsoft.com/office/drawing/2014/main" id="{F04744EE-4F8B-430F-B820-F96472EBE777}"/>
              </a:ext>
            </a:extLst>
          </p:cNvPr>
          <p:cNvSpPr>
            <a:spLocks noGrp="1"/>
          </p:cNvSpPr>
          <p:nvPr/>
        </p:nvSpPr>
        <p:spPr>
          <a:xfrm>
            <a:off x="571500" y="5419725"/>
            <a:ext cx="838200" cy="2000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 fontScale="88613"/>
          </a:bodyPr>
          <a:lstStyle/>
          <a:p>
            <a:pPr algn="ctr">
              <a:lnSpc>
                <a:spcPct val="100000"/>
              </a:lnSpc>
              <a:buNone/>
              <a:def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defRPr>
            </a:pPr>
            <a:r>
              <a: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rPr>
              <a:t>复用・隔离・受控</a:t>
            </a:r>
          </a:p>
        </p:txBody>
      </p:sp>
      <p:sp>
        <p:nvSpPr>
          <p:cNvPr id="50" name="foundation-card-1">
            <a:extLst>
              <a:ext uri="{FF2B5EF4-FFF2-40B4-BE49-F238E27FC236}">
                <a16:creationId xmlns:a16="http://schemas.microsoft.com/office/drawing/2014/main" id="{41CE2224-F37F-4759-9E3D-0DD53C89E635}"/>
              </a:ext>
            </a:extLst>
          </p:cNvPr>
          <p:cNvSpPr>
            <a:spLocks noGrp="1"/>
          </p:cNvSpPr>
          <p:nvPr/>
        </p:nvSpPr>
        <p:spPr>
          <a:xfrm>
            <a:off x="1638300" y="5095875"/>
            <a:ext cx="1920240" cy="495300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9049">
            <a:solidFill>
              <a:srgbClr val="CAD6DF"/>
            </a:solidFill>
            <a:prstDash val="solid"/>
          </a:ln>
        </p:spPr>
        <p:txBody>
          <a:bodyPr wrap="square" lIns="76200" tIns="38100" rIns="66675" bIns="38100" anchor="ctr">
            <a:normAutofit fontScale="71454"/>
          </a:bodyPr>
          <a:lstStyle/>
          <a:p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380" b="1">
                <a:solidFill>
                  <a:srgbClr val="52697D"/>
                </a:solidFill>
                <a:latin typeface="PingFang SC"/>
                <a:ea typeface="PingFang SC"/>
                <a:cs typeface="PingFang SC"/>
              </a:rPr>
              <a:t>公共语义模型</a:t>
            </a:r>
          </a:p>
          <a:p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09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ontology／知识模型：统一实体关系与模型版本</a:t>
            </a:r>
          </a:p>
        </p:txBody>
      </p:sp>
      <p:sp>
        <p:nvSpPr>
          <p:cNvPr id="51" name="foundation-card-2">
            <a:extLst>
              <a:ext uri="{FF2B5EF4-FFF2-40B4-BE49-F238E27FC236}">
                <a16:creationId xmlns:a16="http://schemas.microsoft.com/office/drawing/2014/main" id="{4682CA76-0B2A-4502-B38B-443ABF1F8E3F}"/>
              </a:ext>
            </a:extLst>
          </p:cNvPr>
          <p:cNvSpPr>
            <a:spLocks noGrp="1"/>
          </p:cNvSpPr>
          <p:nvPr/>
        </p:nvSpPr>
        <p:spPr>
          <a:xfrm>
            <a:off x="3634740" y="5095875"/>
            <a:ext cx="1920240" cy="495300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9049">
            <a:solidFill>
              <a:srgbClr val="CAD6DF"/>
            </a:solidFill>
            <a:prstDash val="solid"/>
          </a:ln>
        </p:spPr>
        <p:txBody>
          <a:bodyPr wrap="square" lIns="76200" tIns="38100" rIns="66675" bIns="38100" anchor="ctr">
            <a:normAutofit/>
          </a:bodyPr>
          <a:lstStyle/>
          <a:p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380" b="1">
                <a:solidFill>
                  <a:srgbClr val="52697D"/>
                </a:solidFill>
                <a:latin typeface="PingFang SC"/>
                <a:ea typeface="PingFang SC"/>
                <a:cs typeface="PingFang SC"/>
              </a:rPr>
              <a:t>公共图数据库</a:t>
            </a:r>
          </a:p>
          <a:p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09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实体关系、路径与血缘查询</a:t>
            </a:r>
          </a:p>
        </p:txBody>
      </p:sp>
      <p:sp>
        <p:nvSpPr>
          <p:cNvPr id="52" name="foundation-card-3">
            <a:extLst>
              <a:ext uri="{FF2B5EF4-FFF2-40B4-BE49-F238E27FC236}">
                <a16:creationId xmlns:a16="http://schemas.microsoft.com/office/drawing/2014/main" id="{1064DC5A-176E-45C9-B3FB-CC6A98BC375E}"/>
              </a:ext>
            </a:extLst>
          </p:cNvPr>
          <p:cNvSpPr>
            <a:spLocks noGrp="1"/>
          </p:cNvSpPr>
          <p:nvPr/>
        </p:nvSpPr>
        <p:spPr>
          <a:xfrm>
            <a:off x="5631180" y="5095875"/>
            <a:ext cx="1920240" cy="495300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9049">
            <a:solidFill>
              <a:srgbClr val="CAD6DF"/>
            </a:solidFill>
            <a:prstDash val="solid"/>
          </a:ln>
        </p:spPr>
        <p:txBody>
          <a:bodyPr wrap="square" lIns="76200" tIns="38100" rIns="66675" bIns="38100" anchor="ctr">
            <a:normAutofit fontScale="90017"/>
          </a:bodyPr>
          <a:lstStyle/>
          <a:p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380" b="1">
                <a:solidFill>
                  <a:srgbClr val="52697D"/>
                </a:solidFill>
                <a:latin typeface="PingFang SC"/>
                <a:ea typeface="PingFang SC"/>
                <a:cs typeface="PingFang SC"/>
              </a:rPr>
              <a:t>公共向量库（可选补充）</a:t>
            </a:r>
          </a:p>
          <a:p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09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轻量召回，不作为基础验收前提</a:t>
            </a:r>
          </a:p>
        </p:txBody>
      </p:sp>
      <p:sp>
        <p:nvSpPr>
          <p:cNvPr id="53" name="foundation-card-4">
            <a:extLst>
              <a:ext uri="{FF2B5EF4-FFF2-40B4-BE49-F238E27FC236}">
                <a16:creationId xmlns:a16="http://schemas.microsoft.com/office/drawing/2014/main" id="{B43A8B14-D1CF-4AD4-ADA0-DC3DAF2C34E6}"/>
              </a:ext>
            </a:extLst>
          </p:cNvPr>
          <p:cNvSpPr>
            <a:spLocks noGrp="1"/>
          </p:cNvSpPr>
          <p:nvPr/>
        </p:nvSpPr>
        <p:spPr>
          <a:xfrm>
            <a:off x="7627620" y="5095875"/>
            <a:ext cx="1920240" cy="495300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9049">
            <a:solidFill>
              <a:srgbClr val="CAD6DF"/>
            </a:solidFill>
            <a:prstDash val="solid"/>
          </a:ln>
        </p:spPr>
        <p:txBody>
          <a:bodyPr wrap="square" lIns="76200" tIns="38100" rIns="66675" bIns="38100" anchor="ctr">
            <a:normAutofit fontScale="96932"/>
          </a:bodyPr>
          <a:lstStyle/>
          <a:p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380" b="1">
                <a:solidFill>
                  <a:srgbClr val="52697D"/>
                </a:solidFill>
                <a:latin typeface="PingFang SC"/>
                <a:ea typeface="PingFang SC"/>
                <a:cs typeface="PingFang SC"/>
              </a:rPr>
              <a:t>公共检索能力</a:t>
            </a:r>
          </a:p>
          <a:p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09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全文索引、过滤、排序与高亮</a:t>
            </a:r>
          </a:p>
        </p:txBody>
      </p:sp>
      <p:sp>
        <p:nvSpPr>
          <p:cNvPr id="54" name="foundation-card-5">
            <a:extLst>
              <a:ext uri="{FF2B5EF4-FFF2-40B4-BE49-F238E27FC236}">
                <a16:creationId xmlns:a16="http://schemas.microsoft.com/office/drawing/2014/main" id="{F3D8DAA6-F365-4CF0-8686-86E43CE87B1B}"/>
              </a:ext>
            </a:extLst>
          </p:cNvPr>
          <p:cNvSpPr>
            <a:spLocks noGrp="1"/>
          </p:cNvSpPr>
          <p:nvPr/>
        </p:nvSpPr>
        <p:spPr>
          <a:xfrm>
            <a:off x="9624060" y="5095875"/>
            <a:ext cx="1920240" cy="495300"/>
          </a:xfrm>
          <a:prstGeom prst="roundRect">
            <a:avLst>
              <a:gd name="adj" fmla="val 13462"/>
            </a:avLst>
          </a:prstGeom>
          <a:solidFill>
            <a:srgbClr val="FFFFFF"/>
          </a:solidFill>
          <a:ln w="9049">
            <a:solidFill>
              <a:srgbClr val="CAD6DF"/>
            </a:solidFill>
            <a:prstDash val="solid"/>
          </a:ln>
        </p:spPr>
        <p:txBody>
          <a:bodyPr wrap="square" lIns="76200" tIns="38100" rIns="66675" bIns="38100" anchor="ctr">
            <a:normAutofit fontScale="73951"/>
          </a:bodyPr>
          <a:lstStyle/>
          <a:p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380" b="1">
                <a:solidFill>
                  <a:srgbClr val="52697D"/>
                </a:solidFill>
                <a:latin typeface="PingFang SC"/>
                <a:ea typeface="PingFang SC"/>
                <a:cs typeface="PingFang SC"/>
              </a:rPr>
              <a:t>场景隔离与权限</a:t>
            </a:r>
          </a:p>
          <a:p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09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命名空间、图空间、数据域、权限策略</a:t>
            </a:r>
          </a:p>
        </p:txBody>
      </p:sp>
    </p:spTree>
    <p:extLst>
      <p:ext uri="{BB962C8B-B14F-4D97-AF65-F5344CB8AC3E}">
        <p14:creationId xmlns:p14="http://schemas.microsoft.com/office/powerpoint/2010/main" val="414879579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324</Words>
  <Application>Microsoft Macintosh PowerPoint</Application>
  <DocSecurity>0</DocSecurity>
  <PresentationFormat>Widescreen</PresentationFormat>
  <Paragraphs>65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PingFang SC</vt:lpstr>
      <vt:lpstr>Calibri</vt:lpstr>
      <vt:lpstr>ChatGPT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A A</cp:lastModifiedBy>
  <cp:revision>2</cp:revision>
  <dcterms:created xsi:type="dcterms:W3CDTF">2026-07-31T20:19:39Z</dcterms:created>
  <dcterms:modified xsi:type="dcterms:W3CDTF">2026-07-31T20:22:40Z</dcterms:modified>
</cp:coreProperties>
</file>