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73b9a71ed7248b9" /><Relationship Type="http://schemas.openxmlformats.org/officeDocument/2006/relationships/extended-properties" Target="/docProps/app.xml" Id="Rb007252b4d114a34" /><Relationship Type="http://schemas.openxmlformats.org/officeDocument/2006/relationships/officeDocument" Target="/ppt/presentation.xml" Id="Rab5fb104202d46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d89521ac5144bb"/>
  </p:sldMasterIdLst>
  <p:notesMasterIdLst>
    <p:notesMasterId xmlns:r="http://schemas.openxmlformats.org/officeDocument/2006/relationships" r:id="R8f6f22bec148482b"/>
  </p:notesMasterIdLst>
  <p:sldIdLst>
    <p:sldId xmlns:r="http://schemas.openxmlformats.org/officeDocument/2006/relationships" id="256" r:id="R6bb05c969c954e0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1365b908f4c4979" /><Relationship Type="http://schemas.openxmlformats.org/officeDocument/2006/relationships/slideMaster" Target="/ppt/slideMasters/slideMaster1.xml" Id="Rfad89521ac5144bb" /><Relationship Type="http://schemas.openxmlformats.org/officeDocument/2006/relationships/notesMaster" Target="/ppt/notesMasters/notesMaster1.xml" Id="R8f6f22bec148482b" /><Relationship Type="http://schemas.openxmlformats.org/officeDocument/2006/relationships/presProps" Target="/ppt/presProps.xml" Id="R6898757c08f3470d" /><Relationship Type="http://schemas.openxmlformats.org/officeDocument/2006/relationships/tableStyles" Target="/ppt/tableStyles.xml" Id="R523540cc90784700" /><Relationship Type="http://schemas.openxmlformats.org/officeDocument/2006/relationships/slide" Target="/ppt/slides/slide1.xml" Id="R6bb05c969c954e0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668689ccdde415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73d1b4dad6445a9" /><Relationship Type="http://schemas.openxmlformats.org/officeDocument/2006/relationships/notesMaster" Target="/ppt/notesMasters/notesMaster1.xml" Id="R64775f1e4bfb4ca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requirement attachment: /Users/stevenge/.codex/attachments/feb7fc00-d1f8-499c-8b9d-d230a9d35c79/pasted-text.txt</a:t>
            </a:r>
          </a:p>
          <a:p xmlns:a="http://schemas.openxmlformats.org/drawingml/2006/main">
            <a:r>
              <a:t>- Prior requirement-aligned deck: /Users/stevenge/Documents/Codex/2026-07-28/sicai-jiang/outputs/浦江项目链路知识中心功能分层架构图-需求要点对齐版.pptx</a:t>
            </a:r>
          </a:p>
          <a:p xmlns:a="http://schemas.openxmlformats.org/drawingml/2006/main">
            <a:r>
              <a:t>- Prior RCA design notes: /Users/stevenge/Documents/Codex/2026-07-28/sicai-jiang/outputs/浦江项目链路知识中心-PPT文案与RCA流程设计.md</a:t>
            </a:r>
          </a:p>
          <a:p xmlns:a="http://schemas.openxmlformats.org/drawingml/2006/main">
            <a:r>
              <a:t>- Visible wording is independently condensed for this revised shared-service architecture and is not copied verbatim.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26ba2332c454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00d8cebdd874c05" /><Relationship Type="http://schemas.openxmlformats.org/officeDocument/2006/relationships/slideLayout" Target="/ppt/slideLayouts/slideLayout1.xml" Id="Rfad330c1d01540b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d330c1d01540b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cf85268b74db7" /><Relationship Type="http://schemas.openxmlformats.org/officeDocument/2006/relationships/notesSlide" Target="/ppt/notesSlides/notesSlide1.xml" Id="R96c44ac6272d4ca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anchor-knowledge-to-topology">
            <a:extLst xmlns:a="http://schemas.openxmlformats.org/drawingml/2006/main">
              <a:ext uri="{FF2B5EF4-FFF2-40B4-BE49-F238E27FC236}">
                <a16:creationId xmlns:a16="http://schemas.microsoft.com/office/drawing/2014/main" id="{7E1948B4-CC5E-425B-9F0F-31B0FBADC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400300"/>
            <a:ext cx="1333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" name="anchor-topology-in">
            <a:extLst xmlns:a="http://schemas.openxmlformats.org/drawingml/2006/main">
              <a:ext uri="{FF2B5EF4-FFF2-40B4-BE49-F238E27FC236}">
                <a16:creationId xmlns:a16="http://schemas.microsoft.com/office/drawing/2014/main" id="{3C994C00-6814-4FF4-99C7-EF7BD32A2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143125"/>
            <a:ext cx="1333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" name="anchor-knowledge-to-itsm">
            <a:extLst xmlns:a="http://schemas.openxmlformats.org/drawingml/2006/main">
              <a:ext uri="{FF2B5EF4-FFF2-40B4-BE49-F238E27FC236}">
                <a16:creationId xmlns:a16="http://schemas.microsoft.com/office/drawing/2014/main" id="{4A381620-7486-4F9F-B0A9-8CAB875D5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400300"/>
            <a:ext cx="1333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4" name="anchor-itsm-in">
            <a:extLst xmlns:a="http://schemas.openxmlformats.org/drawingml/2006/main">
              <a:ext uri="{FF2B5EF4-FFF2-40B4-BE49-F238E27FC236}">
                <a16:creationId xmlns:a16="http://schemas.microsoft.com/office/drawing/2014/main" id="{F2B40379-385E-41D5-A4D8-897F26F7E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143125"/>
            <a:ext cx="1333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5" name="anchor-knowledge-relation">
            <a:extLst xmlns:a="http://schemas.openxmlformats.org/drawingml/2006/main">
              <a:ext uri="{FF2B5EF4-FFF2-40B4-BE49-F238E27FC236}">
                <a16:creationId xmlns:a16="http://schemas.microsoft.com/office/drawing/2014/main" id="{AC8C3EA9-6557-4C9D-A4FC-CE17F3F8C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991100"/>
            <a:ext cx="152400" cy="95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6" name="anchor-relation-knowledge">
            <a:extLst xmlns:a="http://schemas.openxmlformats.org/drawingml/2006/main">
              <a:ext uri="{FF2B5EF4-FFF2-40B4-BE49-F238E27FC236}">
                <a16:creationId xmlns:a16="http://schemas.microsoft.com/office/drawing/2014/main" id="{AEE4AA9F-5F30-447E-9599-1FB2FAB70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5334000"/>
            <a:ext cx="152400" cy="95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7" name="anchor-relation-display">
            <a:extLst xmlns:a="http://schemas.openxmlformats.org/drawingml/2006/main">
              <a:ext uri="{FF2B5EF4-FFF2-40B4-BE49-F238E27FC236}">
                <a16:creationId xmlns:a16="http://schemas.microsoft.com/office/drawing/2014/main" id="{8E707245-3BC5-4FC5-8AA8-0C426D342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5150" y="5334000"/>
            <a:ext cx="171450" cy="95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8" name="anchor-display-in">
            <a:extLst xmlns:a="http://schemas.openxmlformats.org/drawingml/2006/main">
              <a:ext uri="{FF2B5EF4-FFF2-40B4-BE49-F238E27FC236}">
                <a16:creationId xmlns:a16="http://schemas.microsoft.com/office/drawing/2014/main" id="{11BC0795-4A0C-4732-94A1-6557CD881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5150" y="2143125"/>
            <a:ext cx="171450" cy="95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9" name="arrow-knowledge-to-topology">
            <a:extLst xmlns:a="http://schemas.openxmlformats.org/drawingml/2006/main">
              <a:ext uri="{FF2B5EF4-FFF2-40B4-BE49-F238E27FC236}">
                <a16:creationId xmlns:a16="http://schemas.microsoft.com/office/drawing/2014/main" id="{8DCD8898-57CD-4A7E-8411-AD856E995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152650"/>
            <a:ext cx="209550" cy="342900"/>
          </a:xfrm>
          <a:prstGeom xmlns:a="http://schemas.openxmlformats.org/drawingml/2006/main" prst="upArrow">
            <a:avLst/>
          </a:prstGeom>
          <a:solidFill xmlns:a="http://schemas.openxmlformats.org/drawingml/2006/main">
            <a:srgbClr val="66539B"/>
          </a:solidFill>
          <a:ln xmlns:a="http://schemas.openxmlformats.org/drawingml/2006/main" w="0">
            <a:solidFill>
              <a:srgbClr val="66539B"/>
            </a:solidFill>
            <a:prstDash val="solid"/>
          </a:ln>
        </p:spPr>
      </p:sp>
      <p:sp>
        <p:nvSpPr>
          <p:cNvPr id="10" name="arrow-knowledge-to-itsm">
            <a:extLst xmlns:a="http://schemas.openxmlformats.org/drawingml/2006/main">
              <a:ext uri="{FF2B5EF4-FFF2-40B4-BE49-F238E27FC236}">
                <a16:creationId xmlns:a16="http://schemas.microsoft.com/office/drawing/2014/main" id="{BE0CFB48-456B-432B-B6F1-D252C2EDD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52650"/>
            <a:ext cx="209550" cy="342900"/>
          </a:xfrm>
          <a:prstGeom xmlns:a="http://schemas.openxmlformats.org/drawingml/2006/main" prst="upArrow">
            <a:avLst/>
          </a:prstGeom>
          <a:solidFill xmlns:a="http://schemas.openxmlformats.org/drawingml/2006/main">
            <a:srgbClr val="247A68"/>
          </a:solidFill>
          <a:ln xmlns:a="http://schemas.openxmlformats.org/drawingml/2006/main" w="0">
            <a:solidFill>
              <a:srgbClr val="247A68"/>
            </a:solidFill>
            <a:prstDash val="solid"/>
          </a:ln>
        </p:spPr>
      </p:sp>
      <p:cxnSp>
        <p:nvCxnSpPr>
          <p:cNvPr id="57" name=""/>
          <p:cNvCxnSpPr>
            <a:stCxn xmlns:a="http://schemas.openxmlformats.org/drawingml/2006/main" id="5" idx="2"/>
            <a:endCxn xmlns:a="http://schemas.openxmlformats.org/drawingml/2006/main" id="6" idx="0"/>
          </p:cNvCxnSpPr>
          <p:nvPr/>
        </p:nvCxnSpPr>
        <p:spPr>
          <a:xfrm xmlns:a="http://schemas.openxmlformats.org/drawingml/2006/main">
            <a:off x="5238750" y="5086350"/>
            <a:ext cx="0" cy="247650"/>
          </a:xfrm>
          <a:prstGeom xmlns:a="http://schemas.openxmlformats.org/drawingml/2006/main" prst="straightConnector1">
            <a:avLst/>
          </a:prstGeom>
          <a:ln xmlns:a="http://schemas.openxmlformats.org/drawingml/2006/main" w="21908">
            <a:solidFill>
              <a:srgbClr val="1769B0"/>
            </a:solidFill>
            <a:prstDash val="solid"/>
            <a:headEnd type="arrow" w="med" len="med"/>
            <a:tailEnd type="arrow" w="med" len="med"/>
          </a:ln>
        </p:spPr>
      </p:cxnSp>
      <p:cxnSp>
        <p:nvCxnSpPr>
          <p:cNvPr id="58" name=""/>
          <p:cNvCxnSpPr>
            <a:stCxn xmlns:a="http://schemas.openxmlformats.org/drawingml/2006/main" id="8" idx="0"/>
            <a:endCxn xmlns:a="http://schemas.openxmlformats.org/drawingml/2006/main" id="7" idx="2"/>
          </p:cNvCxnSpPr>
          <p:nvPr/>
        </p:nvCxnSpPr>
        <p:spPr>
          <a:xfrm xmlns:a="http://schemas.openxmlformats.org/drawingml/2006/main">
            <a:off x="10810875" y="2143125"/>
            <a:ext cx="0" cy="3286125"/>
          </a:xfrm>
          <a:prstGeom xmlns:a="http://schemas.openxmlformats.org/drawingml/2006/main" prst="straightConnector1">
            <a:avLst/>
          </a:prstGeom>
          <a:ln xmlns:a="http://schemas.openxmlformats.org/drawingml/2006/main" w="20955">
            <a:solidFill>
              <a:srgbClr val="536B80"/>
            </a:solidFill>
            <a:prstDash val="solid"/>
            <a:headEnd type="arrow" w="med" len="med"/>
          </a:ln>
        </p:spPr>
      </p:cxnSp>
      <p:sp>
        <p:nvSpPr>
          <p:cNvPr id="13" name="title">
            <a:extLst xmlns:a="http://schemas.openxmlformats.org/drawingml/2006/main">
              <a:ext uri="{FF2B5EF4-FFF2-40B4-BE49-F238E27FC236}">
                <a16:creationId xmlns:a16="http://schemas.microsoft.com/office/drawing/2014/main" id="{B9E4B2F0-3C81-4B9E-A4EB-8F139FD43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1450"/>
            <a:ext cx="8191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925" b="1">
                <a:solidFill>
                  <a:srgbClr val="101827"/>
                </a:solidFill>
                <a:latin typeface="PingFang SC"/>
                <a:ea typeface="PingFang SC"/>
                <a:cs typeface="PingFang SC"/>
              </a:defRPr>
            </a:pPr>
            <a:r>
              <a:rPr sz="2925" b="1">
                <a:solidFill>
                  <a:srgbClr val="101827"/>
                </a:solidFill>
                <a:latin typeface="PingFang SC"/>
                <a:ea typeface="PingFang SC"/>
                <a:cs typeface="PingFang SC"/>
              </a:rPr>
              <a:t>链路知识中心——共享知识服务架构</a:t>
            </a:r>
          </a:p>
        </p:txBody>
      </p:sp>
      <p:sp>
        <p:nvSpPr>
          <p:cNvPr id="14" name="project">
            <a:extLst xmlns:a="http://schemas.openxmlformats.org/drawingml/2006/main">
              <a:ext uri="{FF2B5EF4-FFF2-40B4-BE49-F238E27FC236}">
                <a16:creationId xmlns:a16="http://schemas.microsoft.com/office/drawing/2014/main" id="{0BBB7215-7BC5-4DE6-81FD-86055FA4D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667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>
                <a:solidFill>
                  <a:srgbClr val="1769B0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1769B0"/>
                </a:solidFill>
                <a:latin typeface="PingFang SC"/>
                <a:ea typeface="PingFang SC"/>
                <a:cs typeface="PingFang SC"/>
              </a:rPr>
              <a:t>浦江项目｜统一关系数据版</a:t>
            </a:r>
          </a:p>
        </p:txBody>
      </p:sp>
      <p:sp>
        <p:nvSpPr>
          <p:cNvPr id="15" name="subtitle">
            <a:extLst xmlns:a="http://schemas.openxmlformats.org/drawingml/2006/main">
              <a:ext uri="{FF2B5EF4-FFF2-40B4-BE49-F238E27FC236}">
                <a16:creationId xmlns:a16="http://schemas.microsoft.com/office/drawing/2014/main" id="{0334FC88-80F8-4F50-865E-6A6A963C3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666750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13" b="0">
                <a:solidFill>
                  <a:srgbClr val="5E6B78"/>
                </a:solidFill>
                <a:latin typeface="PingFang SC"/>
                <a:ea typeface="PingFang SC"/>
                <a:cs typeface="PingFang SC"/>
              </a:defRPr>
            </a:pPr>
            <a:r>
              <a:rPr sz="1313" b="0">
                <a:solidFill>
                  <a:srgbClr val="5E6B78"/>
                </a:solidFill>
                <a:latin typeface="PingFang SC"/>
                <a:ea typeface="PingFang SC"/>
                <a:cs typeface="PingFang SC"/>
              </a:rPr>
              <a:t>关系中心统一供数；知识中心提供可复用知识服务；拓扑中心负责最终RCA</a:t>
            </a:r>
          </a:p>
        </p:txBody>
      </p:sp>
      <p:sp>
        <p:nvSpPr>
          <p:cNvPr id="16" name="page">
            <a:extLst xmlns:a="http://schemas.openxmlformats.org/drawingml/2006/main">
              <a:ext uri="{FF2B5EF4-FFF2-40B4-BE49-F238E27FC236}">
                <a16:creationId xmlns:a16="http://schemas.microsoft.com/office/drawing/2014/main" id="{DE13EA75-6C46-44C9-84ED-367B12F78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85800"/>
            <a:ext cx="95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013" b="1">
                <a:solidFill>
                  <a:srgbClr val="5E6B7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5E6B78"/>
                </a:solidFill>
                <a:latin typeface="PingFang SC"/>
                <a:ea typeface="PingFang SC"/>
                <a:cs typeface="PingFang SC"/>
              </a:rPr>
              <a:t>01 / 01</a:t>
            </a:r>
          </a:p>
        </p:txBody>
      </p:sp>
      <p:sp>
        <p:nvSpPr>
          <p:cNvPr id="17" name="header-rule">
            <a:extLst xmlns:a="http://schemas.openxmlformats.org/drawingml/2006/main">
              <a:ext uri="{FF2B5EF4-FFF2-40B4-BE49-F238E27FC236}">
                <a16:creationId xmlns:a16="http://schemas.microsoft.com/office/drawing/2014/main" id="{B22311D6-40CF-4BDE-B776-4F169008D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906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DFE9"/>
          </a:solidFill>
          <a:ln xmlns:a="http://schemas.openxmlformats.org/drawingml/2006/main" w="0">
            <a:solidFill>
              <a:srgbClr val="D5DFE9"/>
            </a:solidFill>
            <a:prstDash val="solid"/>
          </a:ln>
        </p:spPr>
      </p:sp>
      <p:sp>
        <p:nvSpPr>
          <p:cNvPr id="18" name="header-accent">
            <a:extLst xmlns:a="http://schemas.openxmlformats.org/drawingml/2006/main">
              <a:ext uri="{FF2B5EF4-FFF2-40B4-BE49-F238E27FC236}">
                <a16:creationId xmlns:a16="http://schemas.microsoft.com/office/drawing/2014/main" id="{0FCB82F1-8F09-4DF9-B62C-2538D04D5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90600"/>
            <a:ext cx="22479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9B0"/>
          </a:solidFill>
          <a:ln xmlns:a="http://schemas.openxmlformats.org/drawingml/2006/main" w="0">
            <a:solidFill>
              <a:srgbClr val="1769B0"/>
            </a:solidFill>
            <a:prstDash val="solid"/>
          </a:ln>
        </p:spPr>
      </p:sp>
      <p:sp>
        <p:nvSpPr>
          <p:cNvPr id="19" name="consumer-label">
            <a:extLst xmlns:a="http://schemas.openxmlformats.org/drawingml/2006/main">
              <a:ext uri="{FF2B5EF4-FFF2-40B4-BE49-F238E27FC236}">
                <a16:creationId xmlns:a16="http://schemas.microsoft.com/office/drawing/2014/main" id="{95EF22C3-C314-4E92-B762-369FF00A3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181100"/>
            <a:ext cx="8953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F3FC"/>
          </a:solidFill>
          <a:ln xmlns:a="http://schemas.openxmlformats.org/drawingml/2006/main" w="9525">
            <a:solidFill>
              <a:srgbClr val="BDD4E8"/>
            </a:solidFill>
            <a:prstDash val="solid"/>
          </a:ln>
        </p:spPr>
        <p:txBody>
          <a:bodyPr xmlns:a="http://schemas.openxmlformats.org/drawingml/2006/main" wrap="square" lIns="57150" tIns="19050" rIns="57150" bIns="19050" anchor="ctr">
            <a:normAutofit fontScale="7744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>
                <a:solidFill>
                  <a:srgbClr val="244F78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>
                <a:solidFill>
                  <a:srgbClr val="244F78"/>
                </a:solidFill>
                <a:latin typeface="PingFang SC"/>
                <a:ea typeface="PingFang SC"/>
                <a:cs typeface="PingFang SC"/>
              </a:rPr>
              <a:t>服务对象</a:t>
            </a:r>
          </a:p>
        </p:txBody>
      </p:sp>
      <p:sp>
        <p:nvSpPr>
          <p:cNvPr id="20" name="consumer-topology">
            <a:extLst xmlns:a="http://schemas.openxmlformats.org/drawingml/2006/main">
              <a:ext uri="{FF2B5EF4-FFF2-40B4-BE49-F238E27FC236}">
                <a16:creationId xmlns:a16="http://schemas.microsoft.com/office/drawing/2014/main" id="{F6F47E7C-D461-4F58-875A-C1FC66108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200150"/>
            <a:ext cx="2781300" cy="971550"/>
          </a:xfrm>
          <a:prstGeom xmlns:a="http://schemas.openxmlformats.org/drawingml/2006/main" prst="roundRect">
            <a:avLst>
              <a:gd name="adj" fmla="val 9804"/>
            </a:avLst>
          </a:prstGeom>
          <a:solidFill xmlns:a="http://schemas.openxmlformats.org/drawingml/2006/main">
            <a:srgbClr val="F2EFF9"/>
          </a:solidFill>
          <a:ln xmlns:a="http://schemas.openxmlformats.org/drawingml/2006/main" w="9525">
            <a:solidFill>
              <a:srgbClr val="D1C7E7"/>
            </a:solidFill>
            <a:prstDash val="solid"/>
          </a:ln>
        </p:spPr>
        <p:txBody>
          <a:bodyPr xmlns:a="http://schemas.openxmlformats.org/drawingml/2006/main" wrap="square" lIns="104775" tIns="76200" rIns="104775" bIns="76200" anchor="ctr">
            <a:normAutofit fontScale="804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3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200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拓扑中心／RCA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>
                <a:solidFill>
                  <a:srgbClr val="162336"/>
                </a:solidFill>
                <a:latin typeface="PingFang SC"/>
                <a:ea typeface="PingFang SC"/>
                <a:cs typeface="PingFang SC"/>
              </a:rPr>
              <a:t>接收根因候选、诊断规则、案例、证据与处置建议
最终根因由拓扑中心判定</a:t>
            </a:r>
          </a:p>
        </p:txBody>
      </p:sp>
      <p:sp>
        <p:nvSpPr>
          <p:cNvPr id="21" name="consumer-itsm">
            <a:extLst xmlns:a="http://schemas.openxmlformats.org/drawingml/2006/main">
              <a:ext uri="{FF2B5EF4-FFF2-40B4-BE49-F238E27FC236}">
                <a16:creationId xmlns:a16="http://schemas.microsoft.com/office/drawing/2014/main" id="{1331E459-74CD-4272-AF40-01A1E24D4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1200150"/>
            <a:ext cx="2781300" cy="971550"/>
          </a:xfrm>
          <a:prstGeom xmlns:a="http://schemas.openxmlformats.org/drawingml/2006/main" prst="roundRect">
            <a:avLst>
              <a:gd name="adj" fmla="val 9804"/>
            </a:avLst>
          </a:prstGeom>
          <a:solidFill xmlns:a="http://schemas.openxmlformats.org/drawingml/2006/main">
            <a:srgbClr val="EAF6F2"/>
          </a:solidFill>
          <a:ln xmlns:a="http://schemas.openxmlformats.org/drawingml/2006/main" w="9525">
            <a:solidFill>
              <a:srgbClr val="B8DCCF"/>
            </a:solidFill>
            <a:prstDash val="solid"/>
          </a:ln>
        </p:spPr>
        <p:txBody>
          <a:bodyPr xmlns:a="http://schemas.openxmlformats.org/drawingml/2006/main" wrap="square" lIns="104775" tIns="76200" rIns="104775" bIns="76200" anchor="ctr">
            <a:normAutofit fontScale="804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3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2000" b="1">
                <a:solidFill>
                  <a:srgbClr val="247A68"/>
                </a:solidFill>
                <a:latin typeface="PingFang SC"/>
                <a:ea typeface="PingFang SC"/>
                <a:cs typeface="PingFang SC"/>
              </a:rPr>
              <a:t>ITSM／工单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>
                <a:solidFill>
                  <a:srgbClr val="162336"/>
                </a:solidFill>
                <a:latin typeface="PingFang SC"/>
                <a:ea typeface="PingFang SC"/>
                <a:cs typeface="PingFang SC"/>
              </a:rPr>
              <a:t>接收Top-N候选知识、匹配依据与关联结果
支持人工确认和经验回流</a:t>
            </a:r>
          </a:p>
        </p:txBody>
      </p:sp>
      <p:sp>
        <p:nvSpPr>
          <p:cNvPr id="22" name="consumer-display">
            <a:extLst xmlns:a="http://schemas.openxmlformats.org/drawingml/2006/main">
              <a:ext uri="{FF2B5EF4-FFF2-40B4-BE49-F238E27FC236}">
                <a16:creationId xmlns:a16="http://schemas.microsoft.com/office/drawing/2014/main" id="{A9F3A670-D156-4246-8702-3D20D08BE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1200150"/>
            <a:ext cx="2895600" cy="971550"/>
          </a:xfrm>
          <a:prstGeom xmlns:a="http://schemas.openxmlformats.org/drawingml/2006/main" prst="roundRect">
            <a:avLst>
              <a:gd name="adj" fmla="val 9804"/>
            </a:avLst>
          </a:prstGeom>
          <a:solidFill xmlns:a="http://schemas.openxmlformats.org/drawingml/2006/main">
            <a:srgbClr val="EEF3F7"/>
          </a:solidFill>
          <a:ln xmlns:a="http://schemas.openxmlformats.org/drawingml/2006/main" w="9525">
            <a:solidFill>
              <a:srgbClr val="C8D5DF"/>
            </a:solidFill>
            <a:prstDash val="solid"/>
          </a:ln>
        </p:spPr>
        <p:txBody>
          <a:bodyPr xmlns:a="http://schemas.openxmlformats.org/drawingml/2006/main" wrap="square" lIns="104775" tIns="76200" rIns="104775" bIns="76200" anchor="ctr">
            <a:normAutofit fontScale="8401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3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2000" b="1">
                <a:solidFill>
                  <a:srgbClr val="536B80"/>
                </a:solidFill>
                <a:latin typeface="PingFang SC"/>
                <a:ea typeface="PingFang SC"/>
                <a:cs typeface="PingFang SC"/>
              </a:rPr>
              <a:t>全链路展示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>
                <a:solidFill>
                  <a:srgbClr val="162336"/>
                </a:solidFill>
                <a:latin typeface="PingFang SC"/>
                <a:ea typeface="PingFang SC"/>
                <a:cs typeface="PingFang SC"/>
              </a:rPr>
              <a:t>展示相关知识、证据引用与分析解释
由关系中心统一返回，不直连知识中心</a:t>
            </a:r>
          </a:p>
        </p:txBody>
      </p:sp>
      <p:sp>
        <p:nvSpPr>
          <p:cNvPr id="23" name="display-output-label">
            <a:extLst xmlns:a="http://schemas.openxmlformats.org/drawingml/2006/main">
              <a:ext uri="{FF2B5EF4-FFF2-40B4-BE49-F238E27FC236}">
                <a16:creationId xmlns:a16="http://schemas.microsoft.com/office/drawing/2014/main" id="{C145B1E9-6276-4740-B330-9DCFFB1D5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10775" y="3343275"/>
            <a:ext cx="15240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8D5DF"/>
            </a:solidFill>
            <a:prstDash val="solid"/>
          </a:ln>
        </p:spPr>
        <p:txBody>
          <a:bodyPr xmlns:a="http://schemas.openxmlformats.org/drawingml/2006/main" wrap="square" lIns="47625" tIns="19050" rIns="47625" bIns="19050" anchor="ctr">
            <a:normAutofit fontScale="8562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>
                <a:solidFill>
                  <a:srgbClr val="536B80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536B80"/>
                </a:solidFill>
                <a:latin typeface="PingFang SC"/>
                <a:ea typeface="PingFang SC"/>
                <a:cs typeface="PingFang SC"/>
              </a:rPr>
              <a:t>关系中心统一输出</a:t>
            </a:r>
          </a:p>
        </p:txBody>
      </p:sp>
      <p:sp>
        <p:nvSpPr>
          <p:cNvPr id="24" name="knowledge-surface">
            <a:extLst xmlns:a="http://schemas.openxmlformats.org/drawingml/2006/main">
              <a:ext uri="{FF2B5EF4-FFF2-40B4-BE49-F238E27FC236}">
                <a16:creationId xmlns:a16="http://schemas.microsoft.com/office/drawing/2014/main" id="{0847CECB-4DB2-467F-9D3F-45C9780D0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476500"/>
            <a:ext cx="9467850" cy="2609850"/>
          </a:xfrm>
          <a:prstGeom xmlns:a="http://schemas.openxmlformats.org/drawingml/2006/main" prst="roundRect">
            <a:avLst>
              <a:gd name="adj" fmla="val 43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AFC7DA"/>
            </a:solidFill>
            <a:prstDash val="solid"/>
          </a:ln>
        </p:spPr>
      </p:sp>
      <p:sp>
        <p:nvSpPr>
          <p:cNvPr id="25" name="knowledge-rail">
            <a:extLst xmlns:a="http://schemas.openxmlformats.org/drawingml/2006/main">
              <a:ext uri="{FF2B5EF4-FFF2-40B4-BE49-F238E27FC236}">
                <a16:creationId xmlns:a16="http://schemas.microsoft.com/office/drawing/2014/main" id="{E3B8F296-07BC-4745-B65D-D04B8A0FE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476500"/>
            <a:ext cx="1581150" cy="26098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244F78"/>
          </a:solidFill>
          <a:ln xmlns:a="http://schemas.openxmlformats.org/drawingml/2006/main" w="0">
            <a:solidFill>
              <a:srgbClr val="244F78"/>
            </a:solidFill>
            <a:prstDash val="solid"/>
          </a:ln>
        </p:spPr>
      </p:sp>
      <p:sp>
        <p:nvSpPr>
          <p:cNvPr id="26" name="knowledge-name">
            <a:extLst xmlns:a="http://schemas.openxmlformats.org/drawingml/2006/main">
              <a:ext uri="{FF2B5EF4-FFF2-40B4-BE49-F238E27FC236}">
                <a16:creationId xmlns:a16="http://schemas.microsoft.com/office/drawing/2014/main" id="{0A678940-4644-4B0A-994E-9EB5E135C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86050"/>
            <a:ext cx="1238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722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链路知识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中心</a:t>
            </a:r>
          </a:p>
        </p:txBody>
      </p:sp>
      <p:sp>
        <p:nvSpPr>
          <p:cNvPr id="27" name="knowledge-position">
            <a:extLst xmlns:a="http://schemas.openxmlformats.org/drawingml/2006/main">
              <a:ext uri="{FF2B5EF4-FFF2-40B4-BE49-F238E27FC236}">
                <a16:creationId xmlns:a16="http://schemas.microsoft.com/office/drawing/2014/main" id="{A66BC753-787F-41E1-B8EE-20E1E715B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181350"/>
            <a:ext cx="123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554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>
                <a:solidFill>
                  <a:srgbClr val="D8E8F5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>
                <a:solidFill>
                  <a:srgbClr val="D8E8F5"/>
                </a:solidFill>
                <a:latin typeface="PingFang SC"/>
                <a:ea typeface="PingFang SC"/>
                <a:cs typeface="PingFang SC"/>
              </a:rPr>
              <a:t>共享知识服务能力</a:t>
            </a:r>
          </a:p>
        </p:txBody>
      </p:sp>
      <p:sp>
        <p:nvSpPr>
          <p:cNvPr id="28" name="knowledge-boundary-badge">
            <a:extLst xmlns:a="http://schemas.openxmlformats.org/drawingml/2006/main">
              <a:ext uri="{FF2B5EF4-FFF2-40B4-BE49-F238E27FC236}">
                <a16:creationId xmlns:a16="http://schemas.microsoft.com/office/drawing/2014/main" id="{C727B619-AB5C-48AE-B5AE-030CA6EB8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362450"/>
            <a:ext cx="1257300" cy="342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  <p:txBody>
          <a:bodyPr xmlns:a="http://schemas.openxmlformats.org/drawingml/2006/main" wrap="square" lIns="47625" tIns="28575" rIns="47625" bIns="28575" anchor="ctr">
            <a:normAutofit fontScale="8439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88" b="1">
                <a:solidFill>
                  <a:srgbClr val="244F78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244F78"/>
                </a:solidFill>
                <a:latin typeface="PingFang SC"/>
                <a:ea typeface="PingFang SC"/>
                <a:cs typeface="PingFang SC"/>
              </a:rPr>
              <a:t>不直接判定最终RCA</a:t>
            </a:r>
          </a:p>
        </p:txBody>
      </p:sp>
      <p:sp>
        <p:nvSpPr>
          <p:cNvPr id="29" name="service-row-title">
            <a:extLst xmlns:a="http://schemas.openxmlformats.org/drawingml/2006/main">
              <a:ext uri="{FF2B5EF4-FFF2-40B4-BE49-F238E27FC236}">
                <a16:creationId xmlns:a16="http://schemas.microsoft.com/office/drawing/2014/main" id="{4E04231C-17B0-4D26-8E31-3D7E71BD8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581275"/>
            <a:ext cx="90487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244F78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>
                <a:solidFill>
                  <a:srgbClr val="244F78"/>
                </a:solidFill>
                <a:latin typeface="PingFang SC"/>
                <a:ea typeface="PingFang SC"/>
                <a:cs typeface="PingFang SC"/>
              </a:rPr>
              <a:t>对外服务</a:t>
            </a:r>
          </a:p>
        </p:txBody>
      </p:sp>
      <p:sp>
        <p:nvSpPr>
          <p:cNvPr id="30" name="service-rca">
            <a:extLst xmlns:a="http://schemas.openxmlformats.org/drawingml/2006/main">
              <a:ext uri="{FF2B5EF4-FFF2-40B4-BE49-F238E27FC236}">
                <a16:creationId xmlns:a16="http://schemas.microsoft.com/office/drawing/2014/main" id="{229544C3-261F-4D13-98B6-3981F548B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838450"/>
            <a:ext cx="2362200" cy="647700"/>
          </a:xfrm>
          <a:prstGeom xmlns:a="http://schemas.openxmlformats.org/drawingml/2006/main" prst="roundRect">
            <a:avLst>
              <a:gd name="adj" fmla="val 14706"/>
            </a:avLst>
          </a:prstGeom>
          <a:solidFill xmlns:a="http://schemas.openxmlformats.org/drawingml/2006/main">
            <a:srgbClr val="F2EFF9"/>
          </a:solidFill>
          <a:ln xmlns:a="http://schemas.openxmlformats.org/drawingml/2006/main" w="9525">
            <a:solidFill>
              <a:srgbClr val="D1C7E7"/>
            </a:solidFill>
            <a:prstDash val="solid"/>
          </a:ln>
        </p:spPr>
        <p:txBody>
          <a:bodyPr xmlns:a="http://schemas.openxmlformats.org/drawingml/2006/main" wrap="square" lIns="76200" tIns="57150" rIns="76200" bIns="57150" anchor="ctr">
            <a:normAutofit fontScale="7038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3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70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RCA知识支撑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20">
                <a:solidFill>
                  <a:srgbClr val="162336"/>
                </a:solidFill>
                <a:latin typeface="PingFang SC"/>
                <a:ea typeface="PingFang SC"/>
                <a:cs typeface="PingFang SC"/>
              </a:rPr>
              <a:t>故障模式、案例、规则、证据清单、处置建议</a:t>
            </a:r>
          </a:p>
        </p:txBody>
      </p:sp>
      <p:sp>
        <p:nvSpPr>
          <p:cNvPr id="31" name="service-workorder">
            <a:extLst xmlns:a="http://schemas.openxmlformats.org/drawingml/2006/main">
              <a:ext uri="{FF2B5EF4-FFF2-40B4-BE49-F238E27FC236}">
                <a16:creationId xmlns:a16="http://schemas.microsoft.com/office/drawing/2014/main" id="{524F6992-EE61-4BBB-A9EF-97BD632B4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2838450"/>
            <a:ext cx="2362200" cy="647700"/>
          </a:xfrm>
          <a:prstGeom xmlns:a="http://schemas.openxmlformats.org/drawingml/2006/main" prst="roundRect">
            <a:avLst>
              <a:gd name="adj" fmla="val 14706"/>
            </a:avLst>
          </a:prstGeom>
          <a:solidFill xmlns:a="http://schemas.openxmlformats.org/drawingml/2006/main">
            <a:srgbClr val="EAF6F2"/>
          </a:solidFill>
          <a:ln xmlns:a="http://schemas.openxmlformats.org/drawingml/2006/main" w="9525">
            <a:solidFill>
              <a:srgbClr val="B8DCCF"/>
            </a:solidFill>
            <a:prstDash val="solid"/>
          </a:ln>
        </p:spPr>
        <p:txBody>
          <a:bodyPr xmlns:a="http://schemas.openxmlformats.org/drawingml/2006/main" wrap="square" lIns="76200" tIns="57150" rIns="76200" bIns="57150" anchor="ctr">
            <a:normAutofit fontScale="7038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3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700" b="1">
                <a:solidFill>
                  <a:srgbClr val="247A68"/>
                </a:solidFill>
                <a:latin typeface="PingFang SC"/>
                <a:ea typeface="PingFang SC"/>
                <a:cs typeface="PingFang SC"/>
              </a:rPr>
              <a:t>工单候选关联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20">
                <a:solidFill>
                  <a:srgbClr val="162336"/>
                </a:solidFill>
                <a:latin typeface="PingFang SC"/>
                <a:ea typeface="PingFang SC"/>
                <a:cs typeface="PingFang SC"/>
              </a:rPr>
              <a:t>Top-N匹配、匹配依据、人工确认、结果回流</a:t>
            </a:r>
          </a:p>
        </p:txBody>
      </p:sp>
      <p:sp>
        <p:nvSpPr>
          <p:cNvPr id="32" name="service-search">
            <a:extLst xmlns:a="http://schemas.openxmlformats.org/drawingml/2006/main">
              <a:ext uri="{FF2B5EF4-FFF2-40B4-BE49-F238E27FC236}">
                <a16:creationId xmlns:a16="http://schemas.microsoft.com/office/drawing/2014/main" id="{90AC524C-91BC-4548-B04B-A00D5D4A1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5175" y="2838450"/>
            <a:ext cx="2647950" cy="647700"/>
          </a:xfrm>
          <a:prstGeom xmlns:a="http://schemas.openxmlformats.org/drawingml/2006/main" prst="roundRect">
            <a:avLst>
              <a:gd name="adj" fmla="val 14706"/>
            </a:avLst>
          </a:prstGeom>
          <a:solidFill xmlns:a="http://schemas.openxmlformats.org/drawingml/2006/main">
            <a:srgbClr val="EAF3FC"/>
          </a:solidFill>
          <a:ln xmlns:a="http://schemas.openxmlformats.org/drawingml/2006/main" w="9525">
            <a:solidFill>
              <a:srgbClr val="B8CFE3"/>
            </a:solidFill>
            <a:prstDash val="solid"/>
          </a:ln>
        </p:spPr>
        <p:txBody>
          <a:bodyPr xmlns:a="http://schemas.openxmlformats.org/drawingml/2006/main" wrap="square" lIns="76200" tIns="57150" rIns="76200" bIns="57150" anchor="ctr">
            <a:normAutofit fontScale="7086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3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700" b="1">
                <a:solidFill>
                  <a:srgbClr val="244F78"/>
                </a:solidFill>
                <a:latin typeface="PingFang SC"/>
                <a:ea typeface="PingFang SC"/>
                <a:cs typeface="PingFang SC"/>
              </a:rPr>
              <a:t>统一检索与知识解释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20">
                <a:solidFill>
                  <a:srgbClr val="162336"/>
                </a:solidFill>
                <a:latin typeface="PingFang SC"/>
                <a:ea typeface="PingFang SC"/>
                <a:cs typeface="PingFang SC"/>
              </a:rPr>
              <a:t>全文／标签／多条件检索，返回引用与解释</a:t>
            </a:r>
          </a:p>
        </p:txBody>
      </p:sp>
      <p:sp>
        <p:nvSpPr>
          <p:cNvPr id="33" name="core-row-title">
            <a:extLst xmlns:a="http://schemas.openxmlformats.org/drawingml/2006/main">
              <a:ext uri="{FF2B5EF4-FFF2-40B4-BE49-F238E27FC236}">
                <a16:creationId xmlns:a16="http://schemas.microsoft.com/office/drawing/2014/main" id="{601B3755-8C4F-48D1-8CEC-74D0E9747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571875"/>
            <a:ext cx="90487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244F78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>
                <a:solidFill>
                  <a:srgbClr val="244F78"/>
                </a:solidFill>
                <a:latin typeface="PingFang SC"/>
                <a:ea typeface="PingFang SC"/>
                <a:cs typeface="PingFang SC"/>
              </a:rPr>
              <a:t>核心能力</a:t>
            </a:r>
          </a:p>
        </p:txBody>
      </p:sp>
      <p:sp>
        <p:nvSpPr>
          <p:cNvPr id="34" name="core-1">
            <a:extLst xmlns:a="http://schemas.openxmlformats.org/drawingml/2006/main">
              <a:ext uri="{FF2B5EF4-FFF2-40B4-BE49-F238E27FC236}">
                <a16:creationId xmlns:a16="http://schemas.microsoft.com/office/drawing/2014/main" id="{F6B096B5-C684-4732-8BAF-01E3D57C8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829050"/>
            <a:ext cx="1790700" cy="723900"/>
          </a:xfrm>
          <a:prstGeom xmlns:a="http://schemas.openxmlformats.org/drawingml/2006/main" prst="roundRect">
            <a:avLst>
              <a:gd name="adj" fmla="val 13158"/>
            </a:avLst>
          </a:prstGeom>
          <a:solidFill xmlns:a="http://schemas.openxmlformats.org/drawingml/2006/main">
            <a:srgbClr val="EAF3FC"/>
          </a:solidFill>
          <a:ln xmlns:a="http://schemas.openxmlformats.org/drawingml/2006/main" w="9525">
            <a:solidFill>
              <a:srgbClr val="B8CFE3"/>
            </a:solidFill>
            <a:prstDash val="solid"/>
          </a:ln>
        </p:spPr>
        <p:txBody>
          <a:bodyPr xmlns:a="http://schemas.openxmlformats.org/drawingml/2006/main" wrap="square" lIns="57150" tIns="47625" rIns="57150" bIns="47625" anchor="ctr">
            <a:normAutofit fontScale="8256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3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244F78"/>
                </a:solidFill>
                <a:latin typeface="PingFang SC"/>
                <a:ea typeface="PingFang SC"/>
                <a:cs typeface="PingFang SC"/>
              </a:rPr>
              <a:t>知识治理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62336"/>
                </a:solidFill>
                <a:latin typeface="PingFang SC"/>
                <a:ea typeface="PingFang SC"/>
                <a:cs typeface="PingFang SC"/>
              </a:rPr>
              <a:t>分类、模板、标签、审核
生命周期、权限与版本</a:t>
            </a:r>
          </a:p>
        </p:txBody>
      </p:sp>
      <p:sp>
        <p:nvSpPr>
          <p:cNvPr id="35" name="core-2">
            <a:extLst xmlns:a="http://schemas.openxmlformats.org/drawingml/2006/main">
              <a:ext uri="{FF2B5EF4-FFF2-40B4-BE49-F238E27FC236}">
                <a16:creationId xmlns:a16="http://schemas.microsoft.com/office/drawing/2014/main" id="{C8D28C28-BC0D-4269-9E07-BF09A317C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3829050"/>
            <a:ext cx="1790700" cy="723900"/>
          </a:xfrm>
          <a:prstGeom xmlns:a="http://schemas.openxmlformats.org/drawingml/2006/main" prst="roundRect">
            <a:avLst>
              <a:gd name="adj" fmla="val 13158"/>
            </a:avLst>
          </a:prstGeom>
          <a:solidFill xmlns:a="http://schemas.openxmlformats.org/drawingml/2006/main">
            <a:srgbClr val="EAF6F2"/>
          </a:solidFill>
          <a:ln xmlns:a="http://schemas.openxmlformats.org/drawingml/2006/main" w="9525">
            <a:solidFill>
              <a:srgbClr val="B8DCCF"/>
            </a:solidFill>
            <a:prstDash val="solid"/>
          </a:ln>
        </p:spPr>
        <p:txBody>
          <a:bodyPr xmlns:a="http://schemas.openxmlformats.org/drawingml/2006/main" wrap="square" lIns="57150" tIns="47625" rIns="57150" bIns="47625" anchor="ctr">
            <a:normAutofit fontScale="8711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3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247A68"/>
                </a:solidFill>
                <a:latin typeface="PingFang SC"/>
                <a:ea typeface="PingFang SC"/>
                <a:cs typeface="PingFang SC"/>
              </a:rPr>
              <a:t>知识加工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62336"/>
                </a:solidFill>
                <a:latin typeface="PingFang SC"/>
                <a:ea typeface="PingFang SC"/>
                <a:cs typeface="PingFang SC"/>
              </a:rPr>
              <a:t>采集结果接入、切片
标准化、对象关联</a:t>
            </a:r>
          </a:p>
        </p:txBody>
      </p:sp>
      <p:sp>
        <p:nvSpPr>
          <p:cNvPr id="36" name="core-3">
            <a:extLst xmlns:a="http://schemas.openxmlformats.org/drawingml/2006/main">
              <a:ext uri="{FF2B5EF4-FFF2-40B4-BE49-F238E27FC236}">
                <a16:creationId xmlns:a16="http://schemas.microsoft.com/office/drawing/2014/main" id="{123755E8-4423-4485-9016-26770AA67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2175" y="3829050"/>
            <a:ext cx="1790700" cy="723900"/>
          </a:xfrm>
          <a:prstGeom xmlns:a="http://schemas.openxmlformats.org/drawingml/2006/main" prst="roundRect">
            <a:avLst>
              <a:gd name="adj" fmla="val 13158"/>
            </a:avLst>
          </a:prstGeom>
          <a:solidFill xmlns:a="http://schemas.openxmlformats.org/drawingml/2006/main">
            <a:srgbClr val="FFF5E4"/>
          </a:solidFill>
          <a:ln xmlns:a="http://schemas.openxmlformats.org/drawingml/2006/main" w="9525">
            <a:solidFill>
              <a:srgbClr val="E6CA98"/>
            </a:solidFill>
            <a:prstDash val="solid"/>
          </a:ln>
        </p:spPr>
        <p:txBody>
          <a:bodyPr xmlns:a="http://schemas.openxmlformats.org/drawingml/2006/main" wrap="square" lIns="57150" tIns="47625" rIns="57150" bIns="47625" anchor="ctr">
            <a:normAutofit fontScale="8711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3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A56A12"/>
                </a:solidFill>
                <a:latin typeface="PingFang SC"/>
                <a:ea typeface="PingFang SC"/>
                <a:cs typeface="PingFang SC"/>
              </a:rPr>
              <a:t>检索匹配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62336"/>
                </a:solidFill>
                <a:latin typeface="PingFang SC"/>
                <a:ea typeface="PingFang SC"/>
                <a:cs typeface="PingFang SC"/>
              </a:rPr>
              <a:t>全文与组合筛选
Top-N匹配及依据</a:t>
            </a:r>
          </a:p>
        </p:txBody>
      </p:sp>
      <p:sp>
        <p:nvSpPr>
          <p:cNvPr id="37" name="core-4">
            <a:extLst xmlns:a="http://schemas.openxmlformats.org/drawingml/2006/main">
              <a:ext uri="{FF2B5EF4-FFF2-40B4-BE49-F238E27FC236}">
                <a16:creationId xmlns:a16="http://schemas.microsoft.com/office/drawing/2014/main" id="{052EB81B-42B9-4FD9-9644-AF07A429F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3829050"/>
            <a:ext cx="1790700" cy="723900"/>
          </a:xfrm>
          <a:prstGeom xmlns:a="http://schemas.openxmlformats.org/drawingml/2006/main" prst="roundRect">
            <a:avLst>
              <a:gd name="adj" fmla="val 13158"/>
            </a:avLst>
          </a:prstGeom>
          <a:solidFill xmlns:a="http://schemas.openxmlformats.org/drawingml/2006/main">
            <a:srgbClr val="F2EFF9"/>
          </a:solidFill>
          <a:ln xmlns:a="http://schemas.openxmlformats.org/drawingml/2006/main" w="9525">
            <a:solidFill>
              <a:srgbClr val="D1C7E7"/>
            </a:solidFill>
            <a:prstDash val="solid"/>
          </a:ln>
        </p:spPr>
        <p:txBody>
          <a:bodyPr xmlns:a="http://schemas.openxmlformats.org/drawingml/2006/main" wrap="square" lIns="57150" tIns="47625" rIns="57150" bIns="47625" anchor="ctr">
            <a:normAutofit fontScale="8711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3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RCA知识增强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62336"/>
                </a:solidFill>
                <a:latin typeface="PingFang SC"/>
                <a:ea typeface="PingFang SC"/>
                <a:cs typeface="PingFang SC"/>
              </a:rPr>
              <a:t>案例与规则检索
证据组织、建议生成</a:t>
            </a:r>
          </a:p>
        </p:txBody>
      </p:sp>
      <p:sp>
        <p:nvSpPr>
          <p:cNvPr id="38" name="knowledge-assets">
            <a:extLst xmlns:a="http://schemas.openxmlformats.org/drawingml/2006/main">
              <a:ext uri="{FF2B5EF4-FFF2-40B4-BE49-F238E27FC236}">
                <a16:creationId xmlns:a16="http://schemas.microsoft.com/office/drawing/2014/main" id="{32AD77AC-072E-42DA-B72B-047CD6075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4629150"/>
            <a:ext cx="7524750" cy="342900"/>
          </a:xfrm>
          <a:prstGeom xmlns:a="http://schemas.openxmlformats.org/drawingml/2006/main" prst="roundRect">
            <a:avLst>
              <a:gd name="adj" fmla="val 27778"/>
            </a:avLst>
          </a:prstGeom>
          <a:solidFill xmlns:a="http://schemas.openxmlformats.org/drawingml/2006/main">
            <a:srgbClr val="EEF3F7"/>
          </a:solidFill>
          <a:ln xmlns:a="http://schemas.openxmlformats.org/drawingml/2006/main" w="9525">
            <a:solidFill>
              <a:srgbClr val="C8D5DF"/>
            </a:solidFill>
            <a:prstDash val="solid"/>
          </a:ln>
        </p:spPr>
        <p:txBody>
          <a:bodyPr xmlns:a="http://schemas.openxmlformats.org/drawingml/2006/main" wrap="square" lIns="76200" tIns="28575" rIns="76200" bIns="28575" anchor="ctr">
            <a:normAutofit fontScale="5355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3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536B80"/>
                </a:solidFill>
                <a:latin typeface="PingFang SC"/>
                <a:ea typeface="PingFang SC"/>
                <a:cs typeface="PingFang SC"/>
              </a:rPr>
              <a:t>知识资产与追溯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20">
                <a:solidFill>
                  <a:srgbClr val="162336"/>
                </a:solidFill>
                <a:latin typeface="PingFang SC"/>
                <a:ea typeface="PingFang SC"/>
                <a:cs typeface="PingFang SC"/>
              </a:rPr>
              <a:t>操作手册｜ITSM处理结果｜故障案例｜告警与配置知识｜规则与历史处置记录    ·    来源—加工—版本—使用全程留痕</a:t>
            </a:r>
          </a:p>
        </p:txBody>
      </p:sp>
      <p:sp>
        <p:nvSpPr>
          <p:cNvPr id="39" name="relation-exchange-label">
            <a:extLst xmlns:a="http://schemas.openxmlformats.org/drawingml/2006/main">
              <a:ext uri="{FF2B5EF4-FFF2-40B4-BE49-F238E27FC236}">
                <a16:creationId xmlns:a16="http://schemas.microsoft.com/office/drawing/2014/main" id="{D0A284FA-F90D-4C79-8D00-3A0025622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5124450"/>
            <a:ext cx="27241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0" rIns="381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88" b="1">
                <a:solidFill>
                  <a:srgbClr val="1769B0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769B0"/>
                </a:solidFill>
                <a:latin typeface="PingFang SC"/>
                <a:ea typeface="PingFang SC"/>
                <a:cs typeface="PingFang SC"/>
              </a:rPr>
              <a:t>统一上下文  ↕  知识解释结果</a:t>
            </a:r>
          </a:p>
        </p:txBody>
      </p:sp>
      <p:sp>
        <p:nvSpPr>
          <p:cNvPr id="40" name="relation-surface">
            <a:extLst xmlns:a="http://schemas.openxmlformats.org/drawingml/2006/main">
              <a:ext uri="{FF2B5EF4-FFF2-40B4-BE49-F238E27FC236}">
                <a16:creationId xmlns:a16="http://schemas.microsoft.com/office/drawing/2014/main" id="{3A4127C8-8E32-4B09-8CA1-CA48AAF06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410200"/>
            <a:ext cx="111061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244F78"/>
          </a:solidFill>
          <a:ln xmlns:a="http://schemas.openxmlformats.org/drawingml/2006/main" w="0">
            <a:solidFill>
              <a:srgbClr val="244F78"/>
            </a:solidFill>
            <a:prstDash val="solid"/>
          </a:ln>
        </p:spPr>
      </p:sp>
      <p:sp>
        <p:nvSpPr>
          <p:cNvPr id="41" name="relation-title">
            <a:extLst xmlns:a="http://schemas.openxmlformats.org/drawingml/2006/main">
              <a:ext uri="{FF2B5EF4-FFF2-40B4-BE49-F238E27FC236}">
                <a16:creationId xmlns:a16="http://schemas.microsoft.com/office/drawing/2014/main" id="{5D5178B2-B6B0-42C0-83BF-370B51CEF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543550"/>
            <a:ext cx="22669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关系中心统一数据服务</a:t>
            </a:r>
          </a:p>
        </p:txBody>
      </p:sp>
      <p:sp>
        <p:nvSpPr>
          <p:cNvPr id="42" name="only-dependency">
            <a:extLst xmlns:a="http://schemas.openxmlformats.org/drawingml/2006/main">
              <a:ext uri="{FF2B5EF4-FFF2-40B4-BE49-F238E27FC236}">
                <a16:creationId xmlns:a16="http://schemas.microsoft.com/office/drawing/2014/main" id="{493A9291-991C-4202-8B08-4D3F34BCA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" y="5848350"/>
            <a:ext cx="14287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47625" tIns="9525" rIns="47625" bIns="9525" anchor="ctr">
            <a:normAutofit fontScale="8911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>
                <a:solidFill>
                  <a:srgbClr val="244F78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244F78"/>
                </a:solidFill>
                <a:latin typeface="PingFang SC"/>
                <a:ea typeface="PingFang SC"/>
                <a:cs typeface="PingFang SC"/>
              </a:rPr>
              <a:t>唯一系统依赖</a:t>
            </a:r>
          </a:p>
        </p:txBody>
      </p:sp>
      <p:sp>
        <p:nvSpPr>
          <p:cNvPr id="43" name="relation-object">
            <a:extLst xmlns:a="http://schemas.openxmlformats.org/drawingml/2006/main">
              <a:ext uri="{FF2B5EF4-FFF2-40B4-BE49-F238E27FC236}">
                <a16:creationId xmlns:a16="http://schemas.microsoft.com/office/drawing/2014/main" id="{F1ECE3E4-5370-4A3E-B90D-A6D0DFAC4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5562600"/>
            <a:ext cx="215265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34658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38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统一对象标识与关系</a:t>
            </a:r>
          </a:p>
        </p:txBody>
      </p:sp>
      <p:sp>
        <p:nvSpPr>
          <p:cNvPr id="44" name="relation-context">
            <a:extLst xmlns:a="http://schemas.openxmlformats.org/drawingml/2006/main">
              <a:ext uri="{FF2B5EF4-FFF2-40B4-BE49-F238E27FC236}">
                <a16:creationId xmlns:a16="http://schemas.microsoft.com/office/drawing/2014/main" id="{B9D00FF2-AE7D-42D3-B114-54CEEF47E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5562600"/>
            <a:ext cx="215265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34658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8914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38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链路／拓扑上下文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238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版本与水位</a:t>
            </a:r>
          </a:p>
        </p:txBody>
      </p:sp>
      <p:sp>
        <p:nvSpPr>
          <p:cNvPr id="45" name="relation-projection">
            <a:extLst xmlns:a="http://schemas.openxmlformats.org/drawingml/2006/main">
              <a:ext uri="{FF2B5EF4-FFF2-40B4-BE49-F238E27FC236}">
                <a16:creationId xmlns:a16="http://schemas.microsoft.com/office/drawing/2014/main" id="{7EAC7632-0A54-419F-8330-193B6A3CD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5562600"/>
            <a:ext cx="348615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34658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9196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告警／事件／工单／观测数据投影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及来源追溯</a:t>
            </a:r>
          </a:p>
        </p:txBody>
      </p:sp>
      <p:sp>
        <p:nvSpPr>
          <p:cNvPr id="46" name="boundary">
            <a:extLst xmlns:a="http://schemas.openxmlformats.org/drawingml/2006/main">
              <a:ext uri="{FF2B5EF4-FFF2-40B4-BE49-F238E27FC236}">
                <a16:creationId xmlns:a16="http://schemas.microsoft.com/office/drawing/2014/main" id="{7D1D8C4E-1908-40EC-9A34-587F4C72E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324600"/>
            <a:ext cx="111061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CEEEE"/>
          </a:solidFill>
          <a:ln xmlns:a="http://schemas.openxmlformats.org/drawingml/2006/main" w="8573">
            <a:solidFill>
              <a:srgbClr val="E3B9B9"/>
            </a:solidFill>
            <a:prstDash val="solid"/>
          </a:ln>
        </p:spPr>
        <p:txBody>
          <a:bodyPr xmlns:a="http://schemas.openxmlformats.org/drawingml/2006/main" wrap="square" lIns="114300" tIns="38100" rIns="114300" bIns="38100" anchor="ctr">
            <a:normAutofit fontScale="8912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>
                <a:solidFill>
                  <a:srgbClr val="A44646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A44646"/>
                </a:solidFill>
                <a:latin typeface="PingFang SC"/>
                <a:ea typeface="PingFang SC"/>
                <a:cs typeface="PingFang SC"/>
              </a:rPr>
              <a:t>边界：知识中心不构建权威关系和拓扑，不直连告警／值班／展示系统；拓扑中心负责最终RCA，全链路展示由关系中心统一返回知识解释。</a:t>
            </a:r>
          </a:p>
        </p:txBody>
      </p:sp>
    </p:spTree>
    <p:extLst>
      <p:ext uri="{BB962C8B-B14F-4D97-AF65-F5344CB8AC3E}">
        <p14:creationId xmlns:p14="http://schemas.microsoft.com/office/powerpoint/2010/main" val="200488023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2026-08-01T08:54:16.1550000Z</dcterms:created>
  <dcterms:modified xsi:type="dcterms:W3CDTF">2026-08-01T08:54:16.1550000Z</dcterms:modified>
</coreProperties>
</file>