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0afe78cb0a448c0" /><Relationship Type="http://schemas.openxmlformats.org/officeDocument/2006/relationships/extended-properties" Target="/docProps/app.xml" Id="R8b030df618ef4d2f" /><Relationship Type="http://schemas.openxmlformats.org/officeDocument/2006/relationships/officeDocument" Target="/ppt/presentation.xml" Id="Rce9a9599c49b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630f4719d4d44"/>
  </p:sldMasterIdLst>
  <p:notesMasterIdLst>
    <p:notesMasterId xmlns:r="http://schemas.openxmlformats.org/officeDocument/2006/relationships" r:id="R4f80c8eb3c354ea2"/>
  </p:notesMasterIdLst>
  <p:sldIdLst>
    <p:sldId xmlns:r="http://schemas.openxmlformats.org/officeDocument/2006/relationships" id="256" r:id="R504a8e8c19d24451"/>
    <p:sldId xmlns:r="http://schemas.openxmlformats.org/officeDocument/2006/relationships" id="257" r:id="Rbb1a1afc954a450d"/>
    <p:sldId xmlns:r="http://schemas.openxmlformats.org/officeDocument/2006/relationships" id="258" r:id="R650aec9b6591480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eec4f37ba254709" /><Relationship Type="http://schemas.openxmlformats.org/officeDocument/2006/relationships/slideMaster" Target="/ppt/slideMasters/slideMaster1.xml" Id="R705630f4719d4d44" /><Relationship Type="http://schemas.openxmlformats.org/officeDocument/2006/relationships/notesMaster" Target="/ppt/notesMasters/notesMaster1.xml" Id="R4f80c8eb3c354ea2" /><Relationship Type="http://schemas.openxmlformats.org/officeDocument/2006/relationships/presProps" Target="/ppt/presProps.xml" Id="R345445dbf1c649de" /><Relationship Type="http://schemas.openxmlformats.org/officeDocument/2006/relationships/tableStyles" Target="/ppt/tableStyles.xml" Id="Rfdb7fc0a59ea4daa" /><Relationship Type="http://schemas.openxmlformats.org/officeDocument/2006/relationships/slide" Target="/ppt/slides/slide1.xml" Id="R504a8e8c19d24451" /><Relationship Type="http://schemas.openxmlformats.org/officeDocument/2006/relationships/slide" Target="/ppt/slides/slide2.xml" Id="Rbb1a1afc954a450d" /><Relationship Type="http://schemas.openxmlformats.org/officeDocument/2006/relationships/slide" Target="/ppt/slides/slide3.xml" Id="R650aec9b6591480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9e4c0686c00444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4fa7cd2acbc4cef" /><Relationship Type="http://schemas.openxmlformats.org/officeDocument/2006/relationships/notesMaster" Target="/ppt/notesMasters/notesMaster1.xml" Id="R9340a2554e4d429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e5690c03e014948" /><Relationship Type="http://schemas.openxmlformats.org/officeDocument/2006/relationships/notesMaster" Target="/ppt/notesMasters/notesMaster1.xml" Id="R526a56ed05ad4b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0c442d62324930" /><Relationship Type="http://schemas.openxmlformats.org/officeDocument/2006/relationships/notesMaster" Target="/ppt/notesMasters/notesMaster1.xml" Id="Rde65fa47d02e4e1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Current v0.8 architecture: /Users/stevenge/Documents/Codex/2026-07-28/sicai-jiang/outputs/浦江项目链路知识中心-共享知识服务架构.pptx</a:t>
            </a:r>
          </a:p>
          <a:p xmlns:a="http://schemas.openxmlformats.org/drawingml/2006/main">
            <a:r>
              <a:t>- Prior three-diagram visual reference: /Users/stevenge/Documents/Codex/2026-07-28/sicai-jiang/outputs/浦江项目全链路展示中心-功能架构业务流程数据流程.pptx</a:t>
            </a:r>
          </a:p>
          <a:p xmlns:a="http://schemas.openxmlformats.org/drawingml/2006/main">
            <a:r>
              <a:t>- Prior RCA design notes: /Users/stevenge/Documents/Codex/2026-07-28/sicai-jiang/outputs/浦江项目链路知识中心-PPT文案与RCA流程设计.md</a:t>
            </a:r>
          </a:p>
          <a:p xmlns:a="http://schemas.openxmlformats.org/drawingml/2006/main">
            <a:r>
              <a:t>- User-provided requirements: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v0.8.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Current v0.8 architecture: /Users/stevenge/Documents/Codex/2026-07-28/sicai-jiang/outputs/浦江项目链路知识中心-共享知识服务架构.pptx</a:t>
            </a:r>
          </a:p>
          <a:p xmlns:a="http://schemas.openxmlformats.org/drawingml/2006/main">
            <a:r>
              <a:t>- Prior three-diagram visual reference: /Users/stevenge/Documents/Codex/2026-07-28/sicai-jiang/outputs/浦江项目全链路展示中心-功能架构业务流程数据流程.pptx</a:t>
            </a:r>
          </a:p>
          <a:p xmlns:a="http://schemas.openxmlformats.org/drawingml/2006/main">
            <a:r>
              <a:t>- Prior RCA design notes: /Users/stevenge/Documents/Codex/2026-07-28/sicai-jiang/outputs/浦江项目链路知识中心-PPT文案与RCA流程设计.md</a:t>
            </a:r>
          </a:p>
          <a:p xmlns:a="http://schemas.openxmlformats.org/drawingml/2006/main">
            <a:r>
              <a:t>- User-provided requirements: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v0.8.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Current v0.8 architecture: /Users/stevenge/Documents/Codex/2026-07-28/sicai-jiang/outputs/浦江项目链路知识中心-共享知识服务架构.pptx</a:t>
            </a:r>
          </a:p>
          <a:p xmlns:a="http://schemas.openxmlformats.org/drawingml/2006/main">
            <a:r>
              <a:t>- Prior three-diagram visual reference: /Users/stevenge/Documents/Codex/2026-07-28/sicai-jiang/outputs/浦江项目全链路展示中心-功能架构业务流程数据流程.pptx</a:t>
            </a:r>
          </a:p>
          <a:p xmlns:a="http://schemas.openxmlformats.org/drawingml/2006/main">
            <a:r>
              <a:t>- Prior RCA design notes: /Users/stevenge/Documents/Codex/2026-07-28/sicai-jiang/outputs/浦江项目链路知识中心-PPT文案与RCA流程设计.md</a:t>
            </a:r>
          </a:p>
          <a:p xmlns:a="http://schemas.openxmlformats.org/drawingml/2006/main">
            <a:r>
              <a:t>- User-provided requirements: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v0.8.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ed5acbb5b4a2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5a604704f3e41b2" /><Relationship Type="http://schemas.openxmlformats.org/officeDocument/2006/relationships/slideLayout" Target="/ppt/slideLayouts/slideLayout1.xml" Id="Ref24d9ef1ecd48e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4d9ef1ecd48e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e6aa689f405c" /><Relationship Type="http://schemas.openxmlformats.org/officeDocument/2006/relationships/notesSlide" Target="/ppt/notesSlides/notesSlide1.xml" Id="Rf2cef68a804a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abb8585346ab" /><Relationship Type="http://schemas.openxmlformats.org/officeDocument/2006/relationships/notesSlide" Target="/ppt/notesSlides/notesSlide2.xml" Id="R5554300c32fc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d3c46eab845f8" /><Relationship Type="http://schemas.openxmlformats.org/officeDocument/2006/relationships/notesSlide" Target="/ppt/notesSlides/notesSlide3.xml" Id="R0fc792179245432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arch-consumer-surface">
            <a:extLst xmlns:a="http://schemas.openxmlformats.org/drawingml/2006/main">
              <a:ext uri="{FF2B5EF4-FFF2-40B4-BE49-F238E27FC236}">
                <a16:creationId xmlns:a16="http://schemas.microsoft.com/office/drawing/2014/main" id="{C00AF990-9FA2-41D5-9395-2C7AE1535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1239500" cy="704850"/>
          </a:xfrm>
          <a:prstGeom xmlns:a="http://schemas.openxmlformats.org/drawingml/2006/main" prst="roundRect">
            <a:avLst>
              <a:gd name="adj" fmla="val 12162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</p:sp>
      <p:sp>
        <p:nvSpPr>
          <p:cNvPr id="2" name="arch-consumer-rail">
            <a:extLst xmlns:a="http://schemas.openxmlformats.org/drawingml/2006/main">
              <a:ext uri="{FF2B5EF4-FFF2-40B4-BE49-F238E27FC236}">
                <a16:creationId xmlns:a16="http://schemas.microsoft.com/office/drawing/2014/main" id="{5AB5ADA8-8FA4-407E-98AC-13B281050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028700" cy="704850"/>
          </a:xfrm>
          <a:prstGeom xmlns:a="http://schemas.openxmlformats.org/drawingml/2006/main" prst="roundRect">
            <a:avLst>
              <a:gd name="adj" fmla="val 12162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3" name="arch-consumer-title">
            <a:extLst xmlns:a="http://schemas.openxmlformats.org/drawingml/2006/main">
              <a:ext uri="{FF2B5EF4-FFF2-40B4-BE49-F238E27FC236}">
                <a16:creationId xmlns:a16="http://schemas.microsoft.com/office/drawing/2014/main" id="{295123CC-7119-4FC3-9666-D26CBD862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2192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服务对象</a:t>
            </a:r>
          </a:p>
        </p:txBody>
      </p:sp>
      <p:sp>
        <p:nvSpPr>
          <p:cNvPr id="4" name="arch-consumer-tag">
            <a:extLst xmlns:a="http://schemas.openxmlformats.org/drawingml/2006/main">
              <a:ext uri="{FF2B5EF4-FFF2-40B4-BE49-F238E27FC236}">
                <a16:creationId xmlns:a16="http://schemas.microsoft.com/office/drawing/2014/main" id="{75F4B3EC-FE87-48AE-8CCA-6F461530E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共享能力输出</a:t>
            </a:r>
          </a:p>
        </p:txBody>
      </p:sp>
      <p:sp>
        <p:nvSpPr>
          <p:cNvPr id="5" name="arch-consumer-card-1">
            <a:extLst xmlns:a="http://schemas.openxmlformats.org/drawingml/2006/main">
              <a:ext uri="{FF2B5EF4-FFF2-40B4-BE49-F238E27FC236}">
                <a16:creationId xmlns:a16="http://schemas.microsoft.com/office/drawing/2014/main" id="{7DF91BF0-D43B-4622-98ED-C8E80779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257300"/>
            <a:ext cx="3238500" cy="4572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拓扑中心／RCA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根因候选、诊断规则、案例、证据与处置建议</a:t>
            </a:r>
          </a:p>
        </p:txBody>
      </p:sp>
      <p:sp>
        <p:nvSpPr>
          <p:cNvPr id="6" name="arch-consumer-card-2">
            <a:extLst xmlns:a="http://schemas.openxmlformats.org/drawingml/2006/main">
              <a:ext uri="{FF2B5EF4-FFF2-40B4-BE49-F238E27FC236}">
                <a16:creationId xmlns:a16="http://schemas.microsoft.com/office/drawing/2014/main" id="{E1139A1B-9798-45A1-82A9-4E442F03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257300"/>
            <a:ext cx="3238500" cy="4572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ITSM／工单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Top-N候选知识、匹配依据、人工确认与关联结果</a:t>
            </a:r>
          </a:p>
        </p:txBody>
      </p:sp>
      <p:sp>
        <p:nvSpPr>
          <p:cNvPr id="7" name="arch-consumer-card-3">
            <a:extLst xmlns:a="http://schemas.openxmlformats.org/drawingml/2006/main">
              <a:ext uri="{FF2B5EF4-FFF2-40B4-BE49-F238E27FC236}">
                <a16:creationId xmlns:a16="http://schemas.microsoft.com/office/drawing/2014/main" id="{26BE1C26-BB8C-4F6E-9AB0-F89BC75F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257300"/>
            <a:ext cx="3238500" cy="4572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由关系中心统一返回相关知识、证据引用和分析解释</a:t>
            </a:r>
          </a:p>
        </p:txBody>
      </p:sp>
      <p:sp>
        <p:nvSpPr>
          <p:cNvPr id="8" name="arch-service-surface">
            <a:extLst xmlns:a="http://schemas.openxmlformats.org/drawingml/2006/main">
              <a:ext uri="{FF2B5EF4-FFF2-40B4-BE49-F238E27FC236}">
                <a16:creationId xmlns:a16="http://schemas.microsoft.com/office/drawing/2014/main" id="{6C7A7A62-23E8-4AE9-BC83-775126B9F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95475"/>
            <a:ext cx="112395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</p:sp>
      <p:sp>
        <p:nvSpPr>
          <p:cNvPr id="9" name="arch-service-rail">
            <a:extLst xmlns:a="http://schemas.openxmlformats.org/drawingml/2006/main">
              <a:ext uri="{FF2B5EF4-FFF2-40B4-BE49-F238E27FC236}">
                <a16:creationId xmlns:a16="http://schemas.microsoft.com/office/drawing/2014/main" id="{EF3436EE-958A-4638-A769-D939E3BB3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95475"/>
            <a:ext cx="10287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10" name="arch-service-title">
            <a:extLst xmlns:a="http://schemas.openxmlformats.org/drawingml/2006/main">
              <a:ext uri="{FF2B5EF4-FFF2-40B4-BE49-F238E27FC236}">
                <a16:creationId xmlns:a16="http://schemas.microsoft.com/office/drawing/2014/main" id="{B7FDB9F3-40A0-40BC-A740-4388AFC3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812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业务服务</a:t>
            </a:r>
          </a:p>
        </p:txBody>
      </p:sp>
      <p:sp>
        <p:nvSpPr>
          <p:cNvPr id="11" name="arch-service-tag">
            <a:extLst xmlns:a="http://schemas.openxmlformats.org/drawingml/2006/main">
              <a:ext uri="{FF2B5EF4-FFF2-40B4-BE49-F238E27FC236}">
                <a16:creationId xmlns:a16="http://schemas.microsoft.com/office/drawing/2014/main" id="{4B114999-0A81-42CE-B94A-3F90D5E49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3840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8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可查・可用・可解释</a:t>
            </a:r>
          </a:p>
        </p:txBody>
      </p:sp>
      <p:sp>
        <p:nvSpPr>
          <p:cNvPr id="12" name="arch-service-card-1">
            <a:extLst xmlns:a="http://schemas.openxmlformats.org/drawingml/2006/main">
              <a:ext uri="{FF2B5EF4-FFF2-40B4-BE49-F238E27FC236}">
                <a16:creationId xmlns:a16="http://schemas.microsoft.com/office/drawing/2014/main" id="{215A6D23-90F2-4B1E-A8DF-575B3DD45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028825"/>
            <a:ext cx="192024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RCA知识支撑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故障模式、案例、规则、证据清单和处置建议</a:t>
            </a:r>
          </a:p>
        </p:txBody>
      </p:sp>
      <p:sp>
        <p:nvSpPr>
          <p:cNvPr id="13" name="arch-service-card-2">
            <a:extLst xmlns:a="http://schemas.openxmlformats.org/drawingml/2006/main">
              <a:ext uri="{FF2B5EF4-FFF2-40B4-BE49-F238E27FC236}">
                <a16:creationId xmlns:a16="http://schemas.microsoft.com/office/drawing/2014/main" id="{4BC943E3-DAA0-460C-AE89-6605DCDAC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4740" y="2028825"/>
            <a:ext cx="192024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工单候选关联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Top-N匹配、匹配依据、人工确认和结果回流</a:t>
            </a:r>
          </a:p>
        </p:txBody>
      </p:sp>
      <p:sp>
        <p:nvSpPr>
          <p:cNvPr id="14" name="arch-service-card-3">
            <a:extLst xmlns:a="http://schemas.openxmlformats.org/drawingml/2006/main">
              <a:ext uri="{FF2B5EF4-FFF2-40B4-BE49-F238E27FC236}">
                <a16:creationId xmlns:a16="http://schemas.microsoft.com/office/drawing/2014/main" id="{3CF3D1DA-5050-4D7A-B039-A6BD000E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1180" y="2028825"/>
            <a:ext cx="192024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统一知识检索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全文、标签、多条件、对象和权限检索</a:t>
            </a:r>
          </a:p>
        </p:txBody>
      </p:sp>
      <p:sp>
        <p:nvSpPr>
          <p:cNvPr id="15" name="arch-service-card-4">
            <a:extLst xmlns:a="http://schemas.openxmlformats.org/drawingml/2006/main">
              <a:ext uri="{FF2B5EF4-FFF2-40B4-BE49-F238E27FC236}">
                <a16:creationId xmlns:a16="http://schemas.microsoft.com/office/drawing/2014/main" id="{7C95A2FE-3076-42E5-A517-400C3155E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7620" y="2028825"/>
            <a:ext cx="192024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知识解释与引用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返回来源、证据片段、适用范围和版本</a:t>
            </a:r>
          </a:p>
        </p:txBody>
      </p:sp>
      <p:sp>
        <p:nvSpPr>
          <p:cNvPr id="16" name="arch-service-card-5">
            <a:extLst xmlns:a="http://schemas.openxmlformats.org/drawingml/2006/main">
              <a:ext uri="{FF2B5EF4-FFF2-40B4-BE49-F238E27FC236}">
                <a16:creationId xmlns:a16="http://schemas.microsoft.com/office/drawing/2014/main" id="{8D899226-5313-4884-8E60-E978070B9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4060" y="2028825"/>
            <a:ext cx="192024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经验反馈闭环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处置结果回流、审核和知识版本更新</a:t>
            </a:r>
          </a:p>
        </p:txBody>
      </p:sp>
      <p:sp>
        <p:nvSpPr>
          <p:cNvPr id="17" name="arch-core-surface">
            <a:extLst xmlns:a="http://schemas.openxmlformats.org/drawingml/2006/main">
              <a:ext uri="{FF2B5EF4-FFF2-40B4-BE49-F238E27FC236}">
                <a16:creationId xmlns:a16="http://schemas.microsoft.com/office/drawing/2014/main" id="{22D602AE-2627-45A5-B6EE-9B92409CE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790825"/>
            <a:ext cx="11239500" cy="1466850"/>
          </a:xfrm>
          <a:prstGeom xmlns:a="http://schemas.openxmlformats.org/drawingml/2006/main" prst="roundRect">
            <a:avLst>
              <a:gd name="adj" fmla="val 5844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10001">
            <a:solidFill>
              <a:srgbClr val="E8CE98"/>
            </a:solidFill>
            <a:prstDash val="solid"/>
          </a:ln>
        </p:spPr>
      </p:sp>
      <p:sp>
        <p:nvSpPr>
          <p:cNvPr id="18" name="arch-core-rail">
            <a:extLst xmlns:a="http://schemas.openxmlformats.org/drawingml/2006/main">
              <a:ext uri="{FF2B5EF4-FFF2-40B4-BE49-F238E27FC236}">
                <a16:creationId xmlns:a16="http://schemas.microsoft.com/office/drawing/2014/main" id="{2159F7D1-036D-4997-B0CB-A552DB3AE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790825"/>
            <a:ext cx="1028700" cy="146685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A86C0D"/>
          </a:solidFill>
          <a:ln xmlns:a="http://schemas.openxmlformats.org/drawingml/2006/main" w="0">
            <a:solidFill>
              <a:srgbClr val="A86C0D"/>
            </a:solidFill>
            <a:prstDash val="solid"/>
          </a:ln>
        </p:spPr>
      </p:sp>
      <p:sp>
        <p:nvSpPr>
          <p:cNvPr id="19" name="arch-core-title">
            <a:extLst xmlns:a="http://schemas.openxmlformats.org/drawingml/2006/main">
              <a:ext uri="{FF2B5EF4-FFF2-40B4-BE49-F238E27FC236}">
                <a16:creationId xmlns:a16="http://schemas.microsoft.com/office/drawing/2014/main" id="{F375F441-B61E-415C-ABBA-6B81EAE0B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7655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核心能力</a:t>
            </a:r>
          </a:p>
        </p:txBody>
      </p:sp>
      <p:sp>
        <p:nvSpPr>
          <p:cNvPr id="20" name="arch-core-tag">
            <a:extLst xmlns:a="http://schemas.openxmlformats.org/drawingml/2006/main">
              <a:ext uri="{FF2B5EF4-FFF2-40B4-BE49-F238E27FC236}">
                <a16:creationId xmlns:a16="http://schemas.microsoft.com/office/drawing/2014/main" id="{D9AD4CF4-0BA6-4F03-BBA7-6B4E29B26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6240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329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治理・加工・检索・增强</a:t>
            </a:r>
          </a:p>
        </p:txBody>
      </p:sp>
      <p:sp>
        <p:nvSpPr>
          <p:cNvPr id="21" name="arch-core-principle">
            <a:extLst xmlns:a="http://schemas.openxmlformats.org/drawingml/2006/main">
              <a:ext uri="{FF2B5EF4-FFF2-40B4-BE49-F238E27FC236}">
                <a16:creationId xmlns:a16="http://schemas.microsoft.com/office/drawing/2014/main" id="{AA7134E7-53D9-4CA1-87BA-5BE313F27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847975"/>
            <a:ext cx="9906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核心原则：知识与对象、关系、时间、版本和来源保持一致，可追溯、可复核</a:t>
            </a:r>
          </a:p>
        </p:txBody>
      </p:sp>
      <p:sp>
        <p:nvSpPr>
          <p:cNvPr id="22" name="arch-core-top-1">
            <a:extLst xmlns:a="http://schemas.openxmlformats.org/drawingml/2006/main">
              <a:ext uri="{FF2B5EF4-FFF2-40B4-BE49-F238E27FC236}">
                <a16:creationId xmlns:a16="http://schemas.microsoft.com/office/drawing/2014/main" id="{E0AC4B3B-97AF-4723-BF98-295A26A0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40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知识治理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分类、模板、标签、审核、生命周期、权限与版本</a:t>
            </a:r>
          </a:p>
        </p:txBody>
      </p:sp>
      <p:sp>
        <p:nvSpPr>
          <p:cNvPr id="23" name="arch-core-top-2">
            <a:extLst xmlns:a="http://schemas.openxmlformats.org/drawingml/2006/main">
              <a:ext uri="{FF2B5EF4-FFF2-40B4-BE49-F238E27FC236}">
                <a16:creationId xmlns:a16="http://schemas.microsoft.com/office/drawing/2014/main" id="{BB4DFB81-3480-4DBF-807E-FBFB7C3C2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70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知识加工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采集结果接入、切片、标准化、去重和对象关联</a:t>
            </a:r>
          </a:p>
        </p:txBody>
      </p:sp>
      <p:sp>
        <p:nvSpPr>
          <p:cNvPr id="24" name="arch-core-top-3">
            <a:extLst xmlns:a="http://schemas.openxmlformats.org/drawingml/2006/main">
              <a:ext uri="{FF2B5EF4-FFF2-40B4-BE49-F238E27FC236}">
                <a16:creationId xmlns:a16="http://schemas.microsoft.com/office/drawing/2014/main" id="{5AA19D2F-CDB4-4AE0-9EBA-5D938968C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81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检索与匹配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全文与组合筛选、Top-N匹配、召回依据</a:t>
            </a:r>
          </a:p>
        </p:txBody>
      </p:sp>
      <p:sp>
        <p:nvSpPr>
          <p:cNvPr id="25" name="arch-core-top-4">
            <a:extLst xmlns:a="http://schemas.openxmlformats.org/drawingml/2006/main">
              <a:ext uri="{FF2B5EF4-FFF2-40B4-BE49-F238E27FC236}">
                <a16:creationId xmlns:a16="http://schemas.microsoft.com/office/drawing/2014/main" id="{3FED8A31-4744-456E-8764-3FD6BFC97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4078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RCA知识增强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案例与规则检索、证据组织、处置建议生成</a:t>
            </a:r>
          </a:p>
        </p:txBody>
      </p:sp>
      <p:sp>
        <p:nvSpPr>
          <p:cNvPr id="26" name="arch-core-bottom-1">
            <a:extLst xmlns:a="http://schemas.openxmlformats.org/drawingml/2006/main">
              <a:ext uri="{FF2B5EF4-FFF2-40B4-BE49-F238E27FC236}">
                <a16:creationId xmlns:a16="http://schemas.microsoft.com/office/drawing/2014/main" id="{43136B51-64E4-4D10-8FAA-179016A5A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657600"/>
            <a:ext cx="325120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5938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对象与语义关联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知识关联到业务、应用、服务、接口、指标、告警、事件、配置项和作业任务</a:t>
            </a:r>
          </a:p>
        </p:txBody>
      </p:sp>
      <p:sp>
        <p:nvSpPr>
          <p:cNvPr id="27" name="arch-core-bottom-2">
            <a:extLst xmlns:a="http://schemas.openxmlformats.org/drawingml/2006/main">
              <a:ext uri="{FF2B5EF4-FFF2-40B4-BE49-F238E27FC236}">
                <a16:creationId xmlns:a16="http://schemas.microsoft.com/office/drawing/2014/main" id="{04C4AC6C-4710-451D-96ED-EEC3813F1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5700" y="3657600"/>
            <a:ext cx="325120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46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知识血缘与审计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记录来源、加工、版本、检索、匹配、人工校对和使用过程</a:t>
            </a:r>
          </a:p>
        </p:txBody>
      </p:sp>
      <p:sp>
        <p:nvSpPr>
          <p:cNvPr id="28" name="arch-core-bottom-3">
            <a:extLst xmlns:a="http://schemas.openxmlformats.org/drawingml/2006/main">
              <a:ext uri="{FF2B5EF4-FFF2-40B4-BE49-F238E27FC236}">
                <a16:creationId xmlns:a16="http://schemas.microsoft.com/office/drawing/2014/main" id="{B51B6B99-BB2A-4FAE-8C30-767B9BAB1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3657600"/>
            <a:ext cx="325120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848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服务质量与反馈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记录命中率、采用结果、适用性问题和知识更新建议</a:t>
            </a:r>
          </a:p>
        </p:txBody>
      </p:sp>
      <p:sp>
        <p:nvSpPr>
          <p:cNvPr id="29" name="arch-asset-surface">
            <a:extLst xmlns:a="http://schemas.openxmlformats.org/drawingml/2006/main">
              <a:ext uri="{FF2B5EF4-FFF2-40B4-BE49-F238E27FC236}">
                <a16:creationId xmlns:a16="http://schemas.microsoft.com/office/drawing/2014/main" id="{A2F13A9A-4963-424C-B9ED-AFB6726B6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14825"/>
            <a:ext cx="112395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</p:sp>
      <p:sp>
        <p:nvSpPr>
          <p:cNvPr id="30" name="arch-asset-rail">
            <a:extLst xmlns:a="http://schemas.openxmlformats.org/drawingml/2006/main">
              <a:ext uri="{FF2B5EF4-FFF2-40B4-BE49-F238E27FC236}">
                <a16:creationId xmlns:a16="http://schemas.microsoft.com/office/drawing/2014/main" id="{8DF7C8F8-B085-4DD4-A290-25F57F8C1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14825"/>
            <a:ext cx="10287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31" name="arch-asset-title">
            <a:extLst xmlns:a="http://schemas.openxmlformats.org/drawingml/2006/main">
              <a:ext uri="{FF2B5EF4-FFF2-40B4-BE49-F238E27FC236}">
                <a16:creationId xmlns:a16="http://schemas.microsoft.com/office/drawing/2014/main" id="{0FE4E2CC-ECD7-434E-9E78-BB033ADE4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0055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知识资产</a:t>
            </a:r>
          </a:p>
        </p:txBody>
      </p:sp>
      <p:sp>
        <p:nvSpPr>
          <p:cNvPr id="32" name="arch-asset-tag">
            <a:extLst xmlns:a="http://schemas.openxmlformats.org/drawingml/2006/main">
              <a:ext uri="{FF2B5EF4-FFF2-40B4-BE49-F238E27FC236}">
                <a16:creationId xmlns:a16="http://schemas.microsoft.com/office/drawing/2014/main" id="{78825E0A-8E30-4DD2-B3BC-57CDE3B2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85775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统一组织与追溯</a:t>
            </a:r>
          </a:p>
        </p:txBody>
      </p:sp>
      <p:sp>
        <p:nvSpPr>
          <p:cNvPr id="33" name="arch-asset-card-1">
            <a:extLst xmlns:a="http://schemas.openxmlformats.org/drawingml/2006/main">
              <a:ext uri="{FF2B5EF4-FFF2-40B4-BE49-F238E27FC236}">
                <a16:creationId xmlns:a16="http://schemas.microsoft.com/office/drawing/2014/main" id="{674982D1-6EC5-48F1-84DE-9CC2399DC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448175"/>
            <a:ext cx="324485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4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知识来源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操作手册、ITSM处理结果、故障案例、规则、配置知识与历史处置记录</a:t>
            </a:r>
          </a:p>
        </p:txBody>
      </p:sp>
      <p:sp>
        <p:nvSpPr>
          <p:cNvPr id="34" name="arch-asset-card-2">
            <a:extLst xmlns:a="http://schemas.openxmlformats.org/drawingml/2006/main">
              <a:ext uri="{FF2B5EF4-FFF2-40B4-BE49-F238E27FC236}">
                <a16:creationId xmlns:a16="http://schemas.microsoft.com/office/drawing/2014/main" id="{C30205D5-EA15-4C8E-B6CF-CF9CDDE40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8875" y="4448175"/>
            <a:ext cx="324485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4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知识对象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监控、告警、处置、系统链路、服务依赖、配置、案例、规则与指标知识</a:t>
            </a:r>
          </a:p>
        </p:txBody>
      </p:sp>
      <p:sp>
        <p:nvSpPr>
          <p:cNvPr id="35" name="arch-asset-card-3">
            <a:extLst xmlns:a="http://schemas.openxmlformats.org/drawingml/2006/main">
              <a:ext uri="{FF2B5EF4-FFF2-40B4-BE49-F238E27FC236}">
                <a16:creationId xmlns:a16="http://schemas.microsoft.com/office/drawing/2014/main" id="{09422802-D975-42BD-AE4C-0F75FD5C7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9450" y="4448175"/>
            <a:ext cx="324485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4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组织方式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分类、标签、模板、实体关系、证据片段、血缘节点和知识版本</a:t>
            </a:r>
          </a:p>
        </p:txBody>
      </p:sp>
      <p:sp>
        <p:nvSpPr>
          <p:cNvPr id="36" name="arch-relation-surface">
            <a:extLst xmlns:a="http://schemas.openxmlformats.org/drawingml/2006/main">
              <a:ext uri="{FF2B5EF4-FFF2-40B4-BE49-F238E27FC236}">
                <a16:creationId xmlns:a16="http://schemas.microsoft.com/office/drawing/2014/main" id="{B3B0059F-9CD1-4269-86AA-CC7E44051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210175"/>
            <a:ext cx="11239500" cy="1285875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10001">
            <a:solidFill>
              <a:srgbClr val="CAD6DF"/>
            </a:solidFill>
            <a:prstDash val="solid"/>
          </a:ln>
        </p:spPr>
      </p:sp>
      <p:sp>
        <p:nvSpPr>
          <p:cNvPr id="37" name="arch-relation-rail">
            <a:extLst xmlns:a="http://schemas.openxmlformats.org/drawingml/2006/main">
              <a:ext uri="{FF2B5EF4-FFF2-40B4-BE49-F238E27FC236}">
                <a16:creationId xmlns:a16="http://schemas.microsoft.com/office/drawing/2014/main" id="{246A75FD-EBC0-4D91-8BE1-DA67B838C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210175"/>
            <a:ext cx="1028700" cy="1285875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38" name="arch-relation-title">
            <a:extLst xmlns:a="http://schemas.openxmlformats.org/drawingml/2006/main">
              <a:ext uri="{FF2B5EF4-FFF2-40B4-BE49-F238E27FC236}">
                <a16:creationId xmlns:a16="http://schemas.microsoft.com/office/drawing/2014/main" id="{79C9D1EF-ABAA-41C6-A5CA-6779FF9A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2959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关系中心</a:t>
            </a:r>
          </a:p>
        </p:txBody>
      </p:sp>
      <p:sp>
        <p:nvSpPr>
          <p:cNvPr id="39" name="arch-relation-tag">
            <a:extLst xmlns:a="http://schemas.openxmlformats.org/drawingml/2006/main">
              <a:ext uri="{FF2B5EF4-FFF2-40B4-BE49-F238E27FC236}">
                <a16:creationId xmlns:a16="http://schemas.microsoft.com/office/drawing/2014/main" id="{D6BCC054-C83C-4379-A3DE-ED4F7697C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200775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唯一系统依赖</a:t>
            </a:r>
          </a:p>
        </p:txBody>
      </p:sp>
      <p:sp>
        <p:nvSpPr>
          <p:cNvPr id="40" name="arch-relation-title">
            <a:extLst xmlns:a="http://schemas.openxmlformats.org/drawingml/2006/main">
              <a:ext uri="{FF2B5EF4-FFF2-40B4-BE49-F238E27FC236}">
                <a16:creationId xmlns:a16="http://schemas.microsoft.com/office/drawing/2014/main" id="{F91BD985-CE8C-4649-820E-A43F1CD35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276850"/>
            <a:ext cx="990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关系中心统一数据服务</a:t>
            </a:r>
          </a:p>
        </p:txBody>
      </p:sp>
      <p:sp>
        <p:nvSpPr>
          <p:cNvPr id="41" name="arch-relation-card-1">
            <a:extLst xmlns:a="http://schemas.openxmlformats.org/drawingml/2006/main">
              <a:ext uri="{FF2B5EF4-FFF2-40B4-BE49-F238E27FC236}">
                <a16:creationId xmlns:a16="http://schemas.microsoft.com/office/drawing/2014/main" id="{1389AA02-0C43-4DA8-A20C-509947A5B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46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统一对象与关系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对象标识、业务关系、依赖关系与责任关系</a:t>
            </a:r>
          </a:p>
        </p:txBody>
      </p:sp>
      <p:sp>
        <p:nvSpPr>
          <p:cNvPr id="42" name="arch-relation-card-2">
            <a:extLst xmlns:a="http://schemas.openxmlformats.org/drawingml/2006/main">
              <a:ext uri="{FF2B5EF4-FFF2-40B4-BE49-F238E27FC236}">
                <a16:creationId xmlns:a16="http://schemas.microsoft.com/office/drawing/2014/main" id="{66AB671B-5ACC-437E-BB7E-D29B1CA98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93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链路／拓扑上下文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查询范围、时间窗、拓扑版本、数据水位和路径上下文</a:t>
            </a:r>
          </a:p>
        </p:txBody>
      </p:sp>
      <p:sp>
        <p:nvSpPr>
          <p:cNvPr id="43" name="arch-relation-card-3">
            <a:extLst xmlns:a="http://schemas.openxmlformats.org/drawingml/2006/main">
              <a:ext uri="{FF2B5EF4-FFF2-40B4-BE49-F238E27FC236}">
                <a16:creationId xmlns:a16="http://schemas.microsoft.com/office/drawing/2014/main" id="{2D19A304-E102-4EE9-BED5-112F17682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065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状态与业务投影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告警、事件、工单、观测数据和处置结果投影</a:t>
            </a:r>
          </a:p>
        </p:txBody>
      </p:sp>
      <p:sp>
        <p:nvSpPr>
          <p:cNvPr id="44" name="arch-relation-card-4">
            <a:extLst xmlns:a="http://schemas.openxmlformats.org/drawingml/2006/main">
              <a:ext uri="{FF2B5EF4-FFF2-40B4-BE49-F238E27FC236}">
                <a16:creationId xmlns:a16="http://schemas.microsoft.com/office/drawing/2014/main" id="{8681AA1C-5017-407C-B713-45F4E66A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93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来源与结果发布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数据来源追溯；接收知识解释、匹配结果和RCA结果</a:t>
            </a:r>
          </a:p>
        </p:txBody>
      </p:sp>
      <p:sp>
        <p:nvSpPr>
          <p:cNvPr id="45" name="arch-boundary">
            <a:extLst xmlns:a="http://schemas.openxmlformats.org/drawingml/2006/main">
              <a:ext uri="{FF2B5EF4-FFF2-40B4-BE49-F238E27FC236}">
                <a16:creationId xmlns:a16="http://schemas.microsoft.com/office/drawing/2014/main" id="{30EA2BED-F079-403C-A74F-39B506BD4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6172200"/>
            <a:ext cx="9906000" cy="238125"/>
          </a:xfrm>
          <a:prstGeom xmlns:a="http://schemas.openxmlformats.org/drawingml/2006/main" prst="roundRect">
            <a:avLst>
              <a:gd name="adj" fmla="val 48000"/>
            </a:avLst>
          </a:prstGeom>
          <a:solidFill xmlns:a="http://schemas.openxmlformats.org/drawingml/2006/main">
            <a:srgbClr val="FDF1F1"/>
          </a:solidFill>
          <a:ln xmlns:a="http://schemas.openxmlformats.org/drawingml/2006/main" w="7620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8315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A84C4C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A84C4C"/>
                </a:solidFill>
                <a:latin typeface="PingFang SC"/>
                <a:ea typeface="PingFang SC"/>
                <a:cs typeface="PingFang SC"/>
              </a:rPr>
              <a:t>边界：知识中心不构建权威关系和拓扑，不直连告警／值班／展示系统，不负责最终根因判定。</a:t>
            </a:r>
          </a:p>
        </p:txBody>
      </p:sp>
      <p:sp>
        <p:nvSpPr>
          <p:cNvPr id="46" name="title-1">
            <a:extLst xmlns:a="http://schemas.openxmlformats.org/drawingml/2006/main">
              <a:ext uri="{FF2B5EF4-FFF2-40B4-BE49-F238E27FC236}">
                <a16:creationId xmlns:a16="http://schemas.microsoft.com/office/drawing/2014/main" id="{49368E02-1C7F-454D-8112-222AD4131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链路知识中心——功能架构图</a:t>
            </a:r>
          </a:p>
        </p:txBody>
      </p:sp>
      <p:sp>
        <p:nvSpPr>
          <p:cNvPr id="47" name="project-1">
            <a:extLst xmlns:a="http://schemas.openxmlformats.org/drawingml/2006/main">
              <a:ext uri="{FF2B5EF4-FFF2-40B4-BE49-F238E27FC236}">
                <a16:creationId xmlns:a16="http://schemas.microsoft.com/office/drawing/2014/main" id="{060AEAE2-4E3A-401A-B271-336C689F7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"/>
            <a:ext cx="266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浦江项目｜链路知识中心 v0.8</a:t>
            </a:r>
          </a:p>
        </p:txBody>
      </p:sp>
      <p:sp>
        <p:nvSpPr>
          <p:cNvPr id="48" name="subtitle-1">
            <a:extLst xmlns:a="http://schemas.openxmlformats.org/drawingml/2006/main">
              <a:ext uri="{FF2B5EF4-FFF2-40B4-BE49-F238E27FC236}">
                <a16:creationId xmlns:a16="http://schemas.microsoft.com/office/drawing/2014/main" id="{85BB3F6E-4B36-4938-8D08-969B8EB99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620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以关系中心统一数据为基础，形成面向RCA、工单关联和知识解释的共享服务</a:t>
            </a:r>
          </a:p>
        </p:txBody>
      </p:sp>
      <p:sp>
        <p:nvSpPr>
          <p:cNvPr id="49" name="page-1">
            <a:extLst xmlns:a="http://schemas.openxmlformats.org/drawingml/2006/main">
              <a:ext uri="{FF2B5EF4-FFF2-40B4-BE49-F238E27FC236}">
                <a16:creationId xmlns:a16="http://schemas.microsoft.com/office/drawing/2014/main" id="{61A96516-FEEB-4F14-8A0B-FED9D07EA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01 / 03</a:t>
            </a:r>
          </a:p>
        </p:txBody>
      </p:sp>
      <p:sp>
        <p:nvSpPr>
          <p:cNvPr id="50" name="rule-1">
            <a:extLst xmlns:a="http://schemas.openxmlformats.org/drawingml/2006/main">
              <a:ext uri="{FF2B5EF4-FFF2-40B4-BE49-F238E27FC236}">
                <a16:creationId xmlns:a16="http://schemas.microsoft.com/office/drawing/2014/main" id="{B04F80C7-E403-4F5E-A400-653E9F9DA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51" name="accent-1">
            <a:extLst xmlns:a="http://schemas.openxmlformats.org/drawingml/2006/main">
              <a:ext uri="{FF2B5EF4-FFF2-40B4-BE49-F238E27FC236}">
                <a16:creationId xmlns:a16="http://schemas.microsoft.com/office/drawing/2014/main" id="{66CDE899-2760-4EAA-A3EB-18EE4A056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2435865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1" name="bf-frame">
            <a:extLst xmlns:a="http://schemas.openxmlformats.org/drawingml/2006/main">
              <a:ext uri="{FF2B5EF4-FFF2-40B4-BE49-F238E27FC236}">
                <a16:creationId xmlns:a16="http://schemas.microsoft.com/office/drawing/2014/main" id="{945A2D28-BC4E-4C39-A3C9-99FFDFE6A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5314950"/>
          </a:xfrm>
          <a:prstGeom xmlns:a="http://schemas.openxmlformats.org/drawingml/2006/main" prst="roundRect">
            <a:avLst>
              <a:gd name="adj" fmla="val 17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B8D0E8"/>
            </a:solidFill>
            <a:prstDash val="solid"/>
          </a:ln>
        </p:spPr>
      </p:sp>
      <p:sp>
        <p:nvSpPr>
          <p:cNvPr id="2" name="bf-banner">
            <a:extLst xmlns:a="http://schemas.openxmlformats.org/drawingml/2006/main">
              <a:ext uri="{FF2B5EF4-FFF2-40B4-BE49-F238E27FC236}">
                <a16:creationId xmlns:a16="http://schemas.microsoft.com/office/drawing/2014/main" id="{B0EF15C7-E983-44C1-B6EE-83FE023F3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4191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3" name="bf-lane-1-head">
            <a:extLst xmlns:a="http://schemas.openxmlformats.org/drawingml/2006/main">
              <a:ext uri="{FF2B5EF4-FFF2-40B4-BE49-F238E27FC236}">
                <a16:creationId xmlns:a16="http://schemas.microsoft.com/office/drawing/2014/main" id="{C40B7F23-97D5-4CED-906F-E50373652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A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4" name="bf-lane-1-body">
            <a:extLst xmlns:a="http://schemas.openxmlformats.org/drawingml/2006/main">
              <a:ext uri="{FF2B5EF4-FFF2-40B4-BE49-F238E27FC236}">
                <a16:creationId xmlns:a16="http://schemas.microsoft.com/office/drawing/2014/main" id="{6C2B35FE-35A1-434C-94E4-AC2E1F551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A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5" name="bf-lane-2-head">
            <a:extLst xmlns:a="http://schemas.openxmlformats.org/drawingml/2006/main">
              <a:ext uri="{FF2B5EF4-FFF2-40B4-BE49-F238E27FC236}">
                <a16:creationId xmlns:a16="http://schemas.microsoft.com/office/drawing/2014/main" id="{47CD1F27-D9CF-4835-8342-E1EDA53D3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2D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6" name="bf-lane-2-body">
            <a:extLst xmlns:a="http://schemas.openxmlformats.org/drawingml/2006/main">
              <a:ext uri="{FF2B5EF4-FFF2-40B4-BE49-F238E27FC236}">
                <a16:creationId xmlns:a16="http://schemas.microsoft.com/office/drawing/2014/main" id="{7F269113-5FAA-479A-BDB9-7BED517A7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6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7" name="bf-lane-3-head">
            <a:extLst xmlns:a="http://schemas.openxmlformats.org/drawingml/2006/main">
              <a:ext uri="{FF2B5EF4-FFF2-40B4-BE49-F238E27FC236}">
                <a16:creationId xmlns:a16="http://schemas.microsoft.com/office/drawing/2014/main" id="{8EEC4856-4DAD-47B2-89C1-EFB6D153D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0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8" name="bf-lane-3-body">
            <a:extLst xmlns:a="http://schemas.openxmlformats.org/drawingml/2006/main">
              <a:ext uri="{FF2B5EF4-FFF2-40B4-BE49-F238E27FC236}">
                <a16:creationId xmlns:a16="http://schemas.microsoft.com/office/drawing/2014/main" id="{CCFCB25C-6DF5-4C97-9D5A-1CE46E905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8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9" name="bf-lane-4-head">
            <a:extLst xmlns:a="http://schemas.openxmlformats.org/drawingml/2006/main">
              <a:ext uri="{FF2B5EF4-FFF2-40B4-BE49-F238E27FC236}">
                <a16:creationId xmlns:a16="http://schemas.microsoft.com/office/drawing/2014/main" id="{418AA84D-1CB2-4CEE-BCBD-4D0B97C88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0" name="bf-lane-4-body">
            <a:extLst xmlns:a="http://schemas.openxmlformats.org/drawingml/2006/main">
              <a:ext uri="{FF2B5EF4-FFF2-40B4-BE49-F238E27FC236}">
                <a16:creationId xmlns:a16="http://schemas.microsoft.com/office/drawing/2014/main" id="{AA0F16A7-AD08-4DC3-A64D-F34DAEB8A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CFD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1" name="bf-lane-5-head">
            <a:extLst xmlns:a="http://schemas.openxmlformats.org/drawingml/2006/main">
              <a:ext uri="{FF2B5EF4-FFF2-40B4-BE49-F238E27FC236}">
                <a16:creationId xmlns:a16="http://schemas.microsoft.com/office/drawing/2014/main" id="{D7CC949F-475C-4244-AFD0-86D97CEFB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F1E5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2" name="bf-lane-5-body">
            <a:extLst xmlns:a="http://schemas.openxmlformats.org/drawingml/2006/main">
              <a:ext uri="{FF2B5EF4-FFF2-40B4-BE49-F238E27FC236}">
                <a16:creationId xmlns:a16="http://schemas.microsoft.com/office/drawing/2014/main" id="{846D4122-B254-4283-A683-4D757B18B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C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3" name="bf-a-r1">
            <a:extLst xmlns:a="http://schemas.openxmlformats.org/drawingml/2006/main">
              <a:ext uri="{FF2B5EF4-FFF2-40B4-BE49-F238E27FC236}">
                <a16:creationId xmlns:a16="http://schemas.microsoft.com/office/drawing/2014/main" id="{7E1E9A73-47FD-4C50-9A4A-9D7161383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431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bf-a-k1">
            <a:extLst xmlns:a="http://schemas.openxmlformats.org/drawingml/2006/main">
              <a:ext uri="{FF2B5EF4-FFF2-40B4-BE49-F238E27FC236}">
                <a16:creationId xmlns:a16="http://schemas.microsoft.com/office/drawing/2014/main" id="{A64D0899-D659-4ACC-9718-0CD7829B7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431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5" name="bf-a-k2">
            <a:extLst xmlns:a="http://schemas.openxmlformats.org/drawingml/2006/main">
              <a:ext uri="{FF2B5EF4-FFF2-40B4-BE49-F238E27FC236}">
                <a16:creationId xmlns:a16="http://schemas.microsoft.com/office/drawing/2014/main" id="{D0BEC14D-FEC1-437A-B684-2FC6DBF75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209925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6" name="bf-a-d1">
            <a:extLst xmlns:a="http://schemas.openxmlformats.org/drawingml/2006/main">
              <a:ext uri="{FF2B5EF4-FFF2-40B4-BE49-F238E27FC236}">
                <a16:creationId xmlns:a16="http://schemas.microsoft.com/office/drawing/2014/main" id="{BBDAB21D-9605-420D-B910-87292B68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095750"/>
            <a:ext cx="1428750" cy="647700"/>
          </a:xfrm>
          <a:prstGeom xmlns:a="http://schemas.openxmlformats.org/drawingml/2006/main" prst="diamond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7" name="bf-a-t1">
            <a:extLst xmlns:a="http://schemas.openxmlformats.org/drawingml/2006/main">
              <a:ext uri="{FF2B5EF4-FFF2-40B4-BE49-F238E27FC236}">
                <a16:creationId xmlns:a16="http://schemas.microsoft.com/office/drawing/2014/main" id="{4573E71B-1E1D-45E8-9CD0-AB4B4AFE2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21945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8" name="bf-a-t2">
            <a:extLst xmlns:a="http://schemas.openxmlformats.org/drawingml/2006/main">
              <a:ext uri="{FF2B5EF4-FFF2-40B4-BE49-F238E27FC236}">
                <a16:creationId xmlns:a16="http://schemas.microsoft.com/office/drawing/2014/main" id="{CB0CBE4D-1ADA-4005-9B87-F6C6C6F9D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47625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9" name="bf-a-i1">
            <a:extLst xmlns:a="http://schemas.openxmlformats.org/drawingml/2006/main">
              <a:ext uri="{FF2B5EF4-FFF2-40B4-BE49-F238E27FC236}">
                <a16:creationId xmlns:a16="http://schemas.microsoft.com/office/drawing/2014/main" id="{A5FE6EC5-7D6C-4E98-A6A8-E24646766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8100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0" name="bf-a-i2">
            <a:extLst xmlns:a="http://schemas.openxmlformats.org/drawingml/2006/main">
              <a:ext uri="{FF2B5EF4-FFF2-40B4-BE49-F238E27FC236}">
                <a16:creationId xmlns:a16="http://schemas.microsoft.com/office/drawing/2014/main" id="{AE43E725-A792-4122-AD80-BFA9092F3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7625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1" name="bf-a-k3">
            <a:extLst xmlns:a="http://schemas.openxmlformats.org/drawingml/2006/main">
              <a:ext uri="{FF2B5EF4-FFF2-40B4-BE49-F238E27FC236}">
                <a16:creationId xmlns:a16="http://schemas.microsoft.com/office/drawing/2014/main" id="{84883856-4908-4D71-84D5-CEA7D9BC3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410200"/>
            <a:ext cx="1695450" cy="514350"/>
          </a:xfrm>
          <a:prstGeom xmlns:a="http://schemas.openxmlformats.org/drawingml/2006/main" prst="roundRect">
            <a:avLst>
              <a:gd name="adj" fmla="val 1481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2" name="bf-a-r2">
            <a:extLst xmlns:a="http://schemas.openxmlformats.org/drawingml/2006/main">
              <a:ext uri="{FF2B5EF4-FFF2-40B4-BE49-F238E27FC236}">
                <a16:creationId xmlns:a16="http://schemas.microsoft.com/office/drawing/2014/main" id="{F3A4CF54-D47C-4AAB-938E-5F7C3B162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67690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3" name="bf-a-f1">
            <a:extLst xmlns:a="http://schemas.openxmlformats.org/drawingml/2006/main">
              <a:ext uri="{FF2B5EF4-FFF2-40B4-BE49-F238E27FC236}">
                <a16:creationId xmlns:a16="http://schemas.microsoft.com/office/drawing/2014/main" id="{6E2F4C32-6050-480C-B668-1AB4BB6C6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567690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4" name="bf-line-r1-k1">
            <a:extLst xmlns:a="http://schemas.openxmlformats.org/drawingml/2006/main">
              <a:ext uri="{FF2B5EF4-FFF2-40B4-BE49-F238E27FC236}">
                <a16:creationId xmlns:a16="http://schemas.microsoft.com/office/drawing/2014/main" id="{931BF705-BAF6-4736-AAD9-905584B51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619375"/>
            <a:ext cx="4000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4A86C3"/>
            </a:solidFill>
            <a:prstDash val="solid"/>
          </a:ln>
        </p:spPr>
      </p:sp>
      <p:sp>
        <p:nvSpPr>
          <p:cNvPr id="25" name="bf-head-r1-k1">
            <a:extLst xmlns:a="http://schemas.openxmlformats.org/drawingml/2006/main">
              <a:ext uri="{FF2B5EF4-FFF2-40B4-BE49-F238E27FC236}">
                <a16:creationId xmlns:a16="http://schemas.microsoft.com/office/drawing/2014/main" id="{B3556029-DCD3-4243-B176-FBC140931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581275"/>
            <a:ext cx="133350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A86C3"/>
          </a:solidFill>
          <a:ln xmlns:a="http://schemas.openxmlformats.org/drawingml/2006/main" w="0">
            <a:solidFill>
              <a:srgbClr val="4A86C3"/>
            </a:solidFill>
            <a:prstDash val="solid"/>
          </a:ln>
        </p:spPr>
      </p:sp>
      <p:sp>
        <p:nvSpPr>
          <p:cNvPr id="26" name="bf-line-k1-k2">
            <a:extLst xmlns:a="http://schemas.openxmlformats.org/drawingml/2006/main">
              <a:ext uri="{FF2B5EF4-FFF2-40B4-BE49-F238E27FC236}">
                <a16:creationId xmlns:a16="http://schemas.microsoft.com/office/drawing/2014/main" id="{3E82174D-DDA2-4142-83BA-6C6ECD8F6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895600"/>
            <a:ext cx="9525" cy="200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4A86C3"/>
            </a:solidFill>
            <a:prstDash val="solid"/>
          </a:ln>
        </p:spPr>
      </p:sp>
      <p:sp>
        <p:nvSpPr>
          <p:cNvPr id="27" name="bf-head-k1-k2">
            <a:extLst xmlns:a="http://schemas.openxmlformats.org/drawingml/2006/main">
              <a:ext uri="{FF2B5EF4-FFF2-40B4-BE49-F238E27FC236}">
                <a16:creationId xmlns:a16="http://schemas.microsoft.com/office/drawing/2014/main" id="{4573E87C-D23F-49D4-93B5-1F0C7F788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095625"/>
            <a:ext cx="114300" cy="11430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4A86C3"/>
          </a:solidFill>
          <a:ln xmlns:a="http://schemas.openxmlformats.org/drawingml/2006/main" w="0">
            <a:solidFill>
              <a:srgbClr val="4A86C3"/>
            </a:solidFill>
            <a:prstDash val="solid"/>
          </a:ln>
        </p:spPr>
      </p:sp>
      <p:sp>
        <p:nvSpPr>
          <p:cNvPr id="28" name="bf-line-k2-d1">
            <a:extLst xmlns:a="http://schemas.openxmlformats.org/drawingml/2006/main">
              <a:ext uri="{FF2B5EF4-FFF2-40B4-BE49-F238E27FC236}">
                <a16:creationId xmlns:a16="http://schemas.microsoft.com/office/drawing/2014/main" id="{0696EEBC-A8D7-42F6-987B-6B2C36047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800475"/>
            <a:ext cx="9525" cy="1809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4A86C3"/>
            </a:solidFill>
            <a:prstDash val="solid"/>
          </a:ln>
        </p:spPr>
      </p:sp>
      <p:sp>
        <p:nvSpPr>
          <p:cNvPr id="29" name="bf-head-k2-d1">
            <a:extLst xmlns:a="http://schemas.openxmlformats.org/drawingml/2006/main">
              <a:ext uri="{FF2B5EF4-FFF2-40B4-BE49-F238E27FC236}">
                <a16:creationId xmlns:a16="http://schemas.microsoft.com/office/drawing/2014/main" id="{6553C7A3-19E0-4D2D-A083-956D54EFC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981450"/>
            <a:ext cx="114300" cy="11430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4A86C3"/>
          </a:solidFill>
          <a:ln xmlns:a="http://schemas.openxmlformats.org/drawingml/2006/main" w="0">
            <a:solidFill>
              <a:srgbClr val="4A86C3"/>
            </a:solidFill>
            <a:prstDash val="solid"/>
          </a:ln>
        </p:spPr>
      </p:sp>
      <p:sp>
        <p:nvSpPr>
          <p:cNvPr id="30" name="bf-line-d1-t1-h">
            <a:extLst xmlns:a="http://schemas.openxmlformats.org/drawingml/2006/main">
              <a:ext uri="{FF2B5EF4-FFF2-40B4-BE49-F238E27FC236}">
                <a16:creationId xmlns:a16="http://schemas.microsoft.com/office/drawing/2014/main" id="{22653D4F-AEBA-4200-8B53-46FC61E5E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419600"/>
            <a:ext cx="4667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31" name="bf-line-d1-t1-v">
            <a:extLst xmlns:a="http://schemas.openxmlformats.org/drawingml/2006/main">
              <a:ext uri="{FF2B5EF4-FFF2-40B4-BE49-F238E27FC236}">
                <a16:creationId xmlns:a16="http://schemas.microsoft.com/office/drawing/2014/main" id="{D45030B3-60C2-409E-8F1B-20223D6CE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514725"/>
            <a:ext cx="9525" cy="904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32" name="bf-head-d1-t1">
            <a:extLst xmlns:a="http://schemas.openxmlformats.org/drawingml/2006/main">
              <a:ext uri="{FF2B5EF4-FFF2-40B4-BE49-F238E27FC236}">
                <a16:creationId xmlns:a16="http://schemas.microsoft.com/office/drawing/2014/main" id="{FD7CCAE0-2664-4444-98CA-C4DED0C33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476625"/>
            <a:ext cx="200025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33" name="bf-line-d1-i1-h">
            <a:extLst xmlns:a="http://schemas.openxmlformats.org/drawingml/2006/main">
              <a:ext uri="{FF2B5EF4-FFF2-40B4-BE49-F238E27FC236}">
                <a16:creationId xmlns:a16="http://schemas.microsoft.com/office/drawing/2014/main" id="{63B8911E-2CB7-4321-A3CF-89D26FF68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419600"/>
            <a:ext cx="28003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37B69"/>
            </a:solidFill>
            <a:prstDash val="solid"/>
          </a:ln>
        </p:spPr>
      </p:sp>
      <p:sp>
        <p:nvSpPr>
          <p:cNvPr id="34" name="bf-line-d1-i1-v">
            <a:extLst xmlns:a="http://schemas.openxmlformats.org/drawingml/2006/main">
              <a:ext uri="{FF2B5EF4-FFF2-40B4-BE49-F238E27FC236}">
                <a16:creationId xmlns:a16="http://schemas.microsoft.com/office/drawing/2014/main" id="{4ED8C650-4944-41F3-B3E0-B004362EB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105275"/>
            <a:ext cx="9525" cy="314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37B69"/>
            </a:solidFill>
            <a:prstDash val="solid"/>
          </a:ln>
        </p:spPr>
      </p:sp>
      <p:sp>
        <p:nvSpPr>
          <p:cNvPr id="35" name="bf-head-d1-i1">
            <a:extLst xmlns:a="http://schemas.openxmlformats.org/drawingml/2006/main">
              <a:ext uri="{FF2B5EF4-FFF2-40B4-BE49-F238E27FC236}">
                <a16:creationId xmlns:a16="http://schemas.microsoft.com/office/drawing/2014/main" id="{BBCE2653-5821-49FB-B8B6-47670152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067175"/>
            <a:ext cx="95250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36" name="bf-line-t1-t2">
            <a:extLst xmlns:a="http://schemas.openxmlformats.org/drawingml/2006/main">
              <a:ext uri="{FF2B5EF4-FFF2-40B4-BE49-F238E27FC236}">
                <a16:creationId xmlns:a16="http://schemas.microsoft.com/office/drawing/2014/main" id="{0FBF7229-8273-42E7-A339-D84A52FFA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0"/>
            <a:ext cx="9525" cy="819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37" name="bf-head-t1-t2">
            <a:extLst xmlns:a="http://schemas.openxmlformats.org/drawingml/2006/main">
              <a:ext uri="{FF2B5EF4-FFF2-40B4-BE49-F238E27FC236}">
                <a16:creationId xmlns:a16="http://schemas.microsoft.com/office/drawing/2014/main" id="{66C1D059-7B61-44D4-9093-4857399B0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629150"/>
            <a:ext cx="114300" cy="13335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38" name="bf-line-i1-i2">
            <a:extLst xmlns:a="http://schemas.openxmlformats.org/drawingml/2006/main">
              <a:ext uri="{FF2B5EF4-FFF2-40B4-BE49-F238E27FC236}">
                <a16:creationId xmlns:a16="http://schemas.microsoft.com/office/drawing/2014/main" id="{EFA49E2A-8B1C-43F2-819A-C8D951195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400550"/>
            <a:ext cx="9525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37B69"/>
            </a:solidFill>
            <a:prstDash val="solid"/>
          </a:ln>
        </p:spPr>
      </p:sp>
      <p:sp>
        <p:nvSpPr>
          <p:cNvPr id="39" name="bf-head-i1-i2">
            <a:extLst xmlns:a="http://schemas.openxmlformats.org/drawingml/2006/main">
              <a:ext uri="{FF2B5EF4-FFF2-40B4-BE49-F238E27FC236}">
                <a16:creationId xmlns:a16="http://schemas.microsoft.com/office/drawing/2014/main" id="{0CC331C6-1320-42F0-AA2F-4A579C1CF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629150"/>
            <a:ext cx="114300" cy="13335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40" name="bf-line-t2-r2-a">
            <a:extLst xmlns:a="http://schemas.openxmlformats.org/drawingml/2006/main">
              <a:ext uri="{FF2B5EF4-FFF2-40B4-BE49-F238E27FC236}">
                <a16:creationId xmlns:a16="http://schemas.microsoft.com/office/drawing/2014/main" id="{104FF423-9AAC-44E5-8283-186AF561B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057775"/>
            <a:ext cx="2952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1" name="bf-line-t2-r2-b">
            <a:extLst xmlns:a="http://schemas.openxmlformats.org/drawingml/2006/main">
              <a:ext uri="{FF2B5EF4-FFF2-40B4-BE49-F238E27FC236}">
                <a16:creationId xmlns:a16="http://schemas.microsoft.com/office/drawing/2014/main" id="{90A580C1-7BC8-4737-A4CA-E98123AEF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057775"/>
            <a:ext cx="9525" cy="13239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2" name="bf-line-t2-r2-c">
            <a:extLst xmlns:a="http://schemas.openxmlformats.org/drawingml/2006/main">
              <a:ext uri="{FF2B5EF4-FFF2-40B4-BE49-F238E27FC236}">
                <a16:creationId xmlns:a16="http://schemas.microsoft.com/office/drawing/2014/main" id="{56EC2D23-64A6-4363-9607-A8EF6368F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6381750"/>
            <a:ext cx="22764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3" name="bf-line-t2-r2-d">
            <a:extLst xmlns:a="http://schemas.openxmlformats.org/drawingml/2006/main">
              <a:ext uri="{FF2B5EF4-FFF2-40B4-BE49-F238E27FC236}">
                <a16:creationId xmlns:a16="http://schemas.microsoft.com/office/drawing/2014/main" id="{E70BE655-2F10-4E58-8EAC-7B472AFE6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5953125"/>
            <a:ext cx="9525" cy="428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4" name="bf-head-t2-r2">
            <a:extLst xmlns:a="http://schemas.openxmlformats.org/drawingml/2006/main">
              <a:ext uri="{FF2B5EF4-FFF2-40B4-BE49-F238E27FC236}">
                <a16:creationId xmlns:a16="http://schemas.microsoft.com/office/drawing/2014/main" id="{E2C155EF-55C2-4F18-97BB-4F69B92FD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915025"/>
            <a:ext cx="190500" cy="76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45" name="bf-line-i2-k3-a">
            <a:extLst xmlns:a="http://schemas.openxmlformats.org/drawingml/2006/main">
              <a:ext uri="{FF2B5EF4-FFF2-40B4-BE49-F238E27FC236}">
                <a16:creationId xmlns:a16="http://schemas.microsoft.com/office/drawing/2014/main" id="{AF4D7DD0-320C-4816-801E-DD8E173E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53050"/>
            <a:ext cx="9525" cy="314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dash"/>
          </a:ln>
        </p:spPr>
      </p:sp>
      <p:sp>
        <p:nvSpPr>
          <p:cNvPr id="46" name="bf-line-i2-k3-b">
            <a:extLst xmlns:a="http://schemas.openxmlformats.org/drawingml/2006/main">
              <a:ext uri="{FF2B5EF4-FFF2-40B4-BE49-F238E27FC236}">
                <a16:creationId xmlns:a16="http://schemas.microsoft.com/office/drawing/2014/main" id="{62AECB7D-B0CC-4537-926D-10EAE169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667375"/>
            <a:ext cx="34194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dash"/>
          </a:ln>
        </p:spPr>
      </p:sp>
      <p:sp>
        <p:nvSpPr>
          <p:cNvPr id="47" name="bf-head-i2-k3">
            <a:extLst xmlns:a="http://schemas.openxmlformats.org/drawingml/2006/main">
              <a:ext uri="{FF2B5EF4-FFF2-40B4-BE49-F238E27FC236}">
                <a16:creationId xmlns:a16="http://schemas.microsoft.com/office/drawing/2014/main" id="{D64058AA-BEC9-45A7-8DA6-539BF9754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629275"/>
            <a:ext cx="190500" cy="76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A84C4C"/>
          </a:solidFill>
          <a:ln xmlns:a="http://schemas.openxmlformats.org/drawingml/2006/main" w="0">
            <a:solidFill>
              <a:srgbClr val="A84C4C"/>
            </a:solidFill>
            <a:prstDash val="solid"/>
          </a:ln>
        </p:spPr>
      </p:sp>
      <p:sp>
        <p:nvSpPr>
          <p:cNvPr id="48" name="bf-line-k3-r2-a">
            <a:extLst xmlns:a="http://schemas.openxmlformats.org/drawingml/2006/main">
              <a:ext uri="{FF2B5EF4-FFF2-40B4-BE49-F238E27FC236}">
                <a16:creationId xmlns:a16="http://schemas.microsoft.com/office/drawing/2014/main" id="{063886B0-2DC4-4474-847A-5CC60ED6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5667375"/>
            <a:ext cx="20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solid"/>
          </a:ln>
        </p:spPr>
      </p:sp>
      <p:sp>
        <p:nvSpPr>
          <p:cNvPr id="49" name="bf-line-k3-r2-b">
            <a:extLst xmlns:a="http://schemas.openxmlformats.org/drawingml/2006/main">
              <a:ext uri="{FF2B5EF4-FFF2-40B4-BE49-F238E27FC236}">
                <a16:creationId xmlns:a16="http://schemas.microsoft.com/office/drawing/2014/main" id="{4A180809-1ACF-46EB-88F9-FE6EA0558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5667375"/>
            <a:ext cx="9525" cy="28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solid"/>
          </a:ln>
        </p:spPr>
      </p:sp>
      <p:sp>
        <p:nvSpPr>
          <p:cNvPr id="50" name="bf-line-k3-r2-c">
            <a:extLst xmlns:a="http://schemas.openxmlformats.org/drawingml/2006/main">
              <a:ext uri="{FF2B5EF4-FFF2-40B4-BE49-F238E27FC236}">
                <a16:creationId xmlns:a16="http://schemas.microsoft.com/office/drawing/2014/main" id="{05E8F083-6A46-425D-940F-A86817F28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5953125"/>
            <a:ext cx="1333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solid"/>
          </a:ln>
        </p:spPr>
      </p:sp>
      <p:sp>
        <p:nvSpPr>
          <p:cNvPr id="51" name="bf-head-k3-r2">
            <a:extLst xmlns:a="http://schemas.openxmlformats.org/drawingml/2006/main">
              <a:ext uri="{FF2B5EF4-FFF2-40B4-BE49-F238E27FC236}">
                <a16:creationId xmlns:a16="http://schemas.microsoft.com/office/drawing/2014/main" id="{3E235FAF-98D7-4938-8BC9-4998B53B3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915025"/>
            <a:ext cx="190500" cy="76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A84C4C"/>
          </a:solidFill>
          <a:ln xmlns:a="http://schemas.openxmlformats.org/drawingml/2006/main" w="0">
            <a:solidFill>
              <a:srgbClr val="A84C4C"/>
            </a:solidFill>
            <a:prstDash val="solid"/>
          </a:ln>
        </p:spPr>
      </p:sp>
      <p:sp>
        <p:nvSpPr>
          <p:cNvPr id="52" name="bf-line-r2-f1">
            <a:extLst xmlns:a="http://schemas.openxmlformats.org/drawingml/2006/main">
              <a:ext uri="{FF2B5EF4-FFF2-40B4-BE49-F238E27FC236}">
                <a16:creationId xmlns:a16="http://schemas.microsoft.com/office/drawing/2014/main" id="{65CF1353-E98B-42B7-9FAE-28427304F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953125"/>
            <a:ext cx="7029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003">
            <a:solidFill>
              <a:srgbClr val="52697D"/>
            </a:solidFill>
            <a:prstDash val="solid"/>
          </a:ln>
        </p:spPr>
      </p:sp>
      <p:sp>
        <p:nvSpPr>
          <p:cNvPr id="53" name="bf-head-r2-f1">
            <a:extLst xmlns:a="http://schemas.openxmlformats.org/drawingml/2006/main">
              <a:ext uri="{FF2B5EF4-FFF2-40B4-BE49-F238E27FC236}">
                <a16:creationId xmlns:a16="http://schemas.microsoft.com/office/drawing/2014/main" id="{98E5FFD1-5369-4253-81FE-98070492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5915025"/>
            <a:ext cx="190500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52697D"/>
          </a:solidFill>
          <a:ln xmlns:a="http://schemas.openxmlformats.org/drawingml/2006/main" w="0">
            <a:solidFill>
              <a:srgbClr val="52697D"/>
            </a:solidFill>
            <a:prstDash val="solid"/>
          </a:ln>
        </p:spPr>
      </p:sp>
      <p:sp>
        <p:nvSpPr>
          <p:cNvPr id="54" name="bf-banner-text">
            <a:extLst xmlns:a="http://schemas.openxmlformats.org/drawingml/2006/main">
              <a:ext uri="{FF2B5EF4-FFF2-40B4-BE49-F238E27FC236}">
                <a16:creationId xmlns:a16="http://schemas.microsoft.com/office/drawing/2014/main" id="{BA9F809A-D617-4352-B9C8-9B7941484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1209675"/>
            <a:ext cx="1080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统一上下文进入  →  知识检索与关联  →  分场景使用  →  结果反馈与展示</a:t>
            </a:r>
          </a:p>
        </p:txBody>
      </p:sp>
      <p:sp>
        <p:nvSpPr>
          <p:cNvPr id="55" name="bf-lane-1-title">
            <a:extLst xmlns:a="http://schemas.openxmlformats.org/drawingml/2006/main">
              <a:ext uri="{FF2B5EF4-FFF2-40B4-BE49-F238E27FC236}">
                <a16:creationId xmlns:a16="http://schemas.microsoft.com/office/drawing/2014/main" id="{D6AA5FFA-02E7-443D-82A8-76BAD1063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关系中心</a:t>
            </a:r>
          </a:p>
        </p:txBody>
      </p:sp>
      <p:sp>
        <p:nvSpPr>
          <p:cNvPr id="56" name="bf-lane-2-title">
            <a:extLst xmlns:a="http://schemas.openxmlformats.org/drawingml/2006/main">
              <a:ext uri="{FF2B5EF4-FFF2-40B4-BE49-F238E27FC236}">
                <a16:creationId xmlns:a16="http://schemas.microsoft.com/office/drawing/2014/main" id="{7EE3BFF1-DCC5-452B-AFC9-B62E6886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链路知识中心</a:t>
            </a:r>
          </a:p>
        </p:txBody>
      </p:sp>
      <p:sp>
        <p:nvSpPr>
          <p:cNvPr id="57" name="bf-lane-3-title">
            <a:extLst xmlns:a="http://schemas.openxmlformats.org/drawingml/2006/main">
              <a:ext uri="{FF2B5EF4-FFF2-40B4-BE49-F238E27FC236}">
                <a16:creationId xmlns:a16="http://schemas.microsoft.com/office/drawing/2014/main" id="{6735CE4C-A8F5-4398-89EC-0655D3E7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拓扑中心／RCA</a:t>
            </a:r>
          </a:p>
        </p:txBody>
      </p:sp>
      <p:sp>
        <p:nvSpPr>
          <p:cNvPr id="58" name="bf-lane-4-title">
            <a:extLst xmlns:a="http://schemas.openxmlformats.org/drawingml/2006/main">
              <a:ext uri="{FF2B5EF4-FFF2-40B4-BE49-F238E27FC236}">
                <a16:creationId xmlns:a16="http://schemas.microsoft.com/office/drawing/2014/main" id="{14BFD67D-A7AF-43A5-AE1F-6AD5C4CB6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ITSM／工单</a:t>
            </a:r>
          </a:p>
        </p:txBody>
      </p:sp>
      <p:sp>
        <p:nvSpPr>
          <p:cNvPr id="59" name="bf-lane-5-title">
            <a:extLst xmlns:a="http://schemas.openxmlformats.org/drawingml/2006/main">
              <a:ext uri="{FF2B5EF4-FFF2-40B4-BE49-F238E27FC236}">
                <a16:creationId xmlns:a16="http://schemas.microsoft.com/office/drawing/2014/main" id="{33AB0514-000E-40DD-A2A5-DA64FB892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</p:txBody>
      </p:sp>
      <p:sp>
        <p:nvSpPr>
          <p:cNvPr id="60" name="bf-branch-rca">
            <a:extLst xmlns:a="http://schemas.openxmlformats.org/drawingml/2006/main">
              <a:ext uri="{FF2B5EF4-FFF2-40B4-BE49-F238E27FC236}">
                <a16:creationId xmlns:a16="http://schemas.microsoft.com/office/drawing/2014/main" id="{E8592AA3-9D69-49DA-8A15-C8356D922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029075"/>
            <a:ext cx="7810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66539B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RCA场景</a:t>
            </a:r>
          </a:p>
        </p:txBody>
      </p:sp>
      <p:sp>
        <p:nvSpPr>
          <p:cNvPr id="61" name="bf-branch-itsm">
            <a:extLst xmlns:a="http://schemas.openxmlformats.org/drawingml/2006/main">
              <a:ext uri="{FF2B5EF4-FFF2-40B4-BE49-F238E27FC236}">
                <a16:creationId xmlns:a16="http://schemas.microsoft.com/office/drawing/2014/main" id="{A89B82B1-222A-425E-94D9-41ED6244E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343400"/>
            <a:ext cx="838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237B69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工单场景</a:t>
            </a:r>
          </a:p>
        </p:txBody>
      </p:sp>
      <p:sp>
        <p:nvSpPr>
          <p:cNvPr id="62" name="bf-r1">
            <a:extLst xmlns:a="http://schemas.openxmlformats.org/drawingml/2006/main">
              <a:ext uri="{FF2B5EF4-FFF2-40B4-BE49-F238E27FC236}">
                <a16:creationId xmlns:a16="http://schemas.microsoft.com/office/drawing/2014/main" id="{ABE83E04-ECC2-4B76-B56C-AECAAFFE9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431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提供统一业务上下文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对象、关系、链路、告警／事件、工单与观测投影</a:t>
            </a:r>
          </a:p>
        </p:txBody>
      </p:sp>
      <p:sp>
        <p:nvSpPr>
          <p:cNvPr id="63" name="bf-k1">
            <a:extLst xmlns:a="http://schemas.openxmlformats.org/drawingml/2006/main">
              <a:ext uri="{FF2B5EF4-FFF2-40B4-BE49-F238E27FC236}">
                <a16:creationId xmlns:a16="http://schemas.microsoft.com/office/drawing/2014/main" id="{7A94A540-715A-4B24-A6F3-5A838EFB4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431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接收并解析请求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识别对象、时间、版本、场景和权限</a:t>
            </a:r>
          </a:p>
        </p:txBody>
      </p:sp>
      <p:sp>
        <p:nvSpPr>
          <p:cNvPr id="64" name="bf-k2">
            <a:extLst xmlns:a="http://schemas.openxmlformats.org/drawingml/2006/main">
              <a:ext uri="{FF2B5EF4-FFF2-40B4-BE49-F238E27FC236}">
                <a16:creationId xmlns:a16="http://schemas.microsoft.com/office/drawing/2014/main" id="{69284466-3A4A-4FE3-8802-CF0D20AA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209925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检索与匹配知识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查找案例、规则、手册、处置结果和证据片段</a:t>
            </a:r>
          </a:p>
        </p:txBody>
      </p:sp>
      <p:sp>
        <p:nvSpPr>
          <p:cNvPr id="65" name="bf-d1">
            <a:extLst xmlns:a="http://schemas.openxmlformats.org/drawingml/2006/main">
              <a:ext uri="{FF2B5EF4-FFF2-40B4-BE49-F238E27FC236}">
                <a16:creationId xmlns:a16="http://schemas.microsoft.com/office/drawing/2014/main" id="{9655D344-050F-4B9A-8008-1D75AA593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095750"/>
            <a:ext cx="1428750" cy="647700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FFF7E8"/>
          </a:solidFill>
          <a:ln xmlns:a="http://schemas.openxmlformats.org/drawingml/2006/main" w="10478">
            <a:solidFill>
              <a:srgbClr val="E8CE98"/>
            </a:solidFill>
            <a:prstDash val="solid"/>
          </a:ln>
        </p:spPr>
      </p:sp>
      <p:sp>
        <p:nvSpPr>
          <p:cNvPr id="66" name="bf-d1-text">
            <a:extLst xmlns:a="http://schemas.openxmlformats.org/drawingml/2006/main">
              <a:ext uri="{FF2B5EF4-FFF2-40B4-BE49-F238E27FC236}">
                <a16:creationId xmlns:a16="http://schemas.microsoft.com/office/drawing/2014/main" id="{7DB33A15-7F91-4B7F-B514-7701E651C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4191000"/>
            <a:ext cx="1123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使用场景？</a:t>
            </a:r>
          </a:p>
        </p:txBody>
      </p:sp>
      <p:sp>
        <p:nvSpPr>
          <p:cNvPr id="67" name="bf-t1">
            <a:extLst xmlns:a="http://schemas.openxmlformats.org/drawingml/2006/main">
              <a:ext uri="{FF2B5EF4-FFF2-40B4-BE49-F238E27FC236}">
                <a16:creationId xmlns:a16="http://schemas.microsoft.com/office/drawing/2014/main" id="{7C9155B1-7E40-493D-AB68-AB4496E27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21945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组织RCA知识包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根因候选、诊断规则、案例、证据和建议</a:t>
            </a:r>
          </a:p>
        </p:txBody>
      </p:sp>
      <p:sp>
        <p:nvSpPr>
          <p:cNvPr id="68" name="bf-t2">
            <a:extLst xmlns:a="http://schemas.openxmlformats.org/drawingml/2006/main">
              <a:ext uri="{FF2B5EF4-FFF2-40B4-BE49-F238E27FC236}">
                <a16:creationId xmlns:a16="http://schemas.microsoft.com/office/drawing/2014/main" id="{70E08563-D8EC-4FEF-AB9D-1DD699791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47625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综合分析并判定RCA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拓扑中心结合拓扑、状态和知识完成最终判断</a:t>
            </a:r>
          </a:p>
        </p:txBody>
      </p:sp>
      <p:sp>
        <p:nvSpPr>
          <p:cNvPr id="69" name="bf-i1">
            <a:extLst xmlns:a="http://schemas.openxmlformats.org/drawingml/2006/main">
              <a:ext uri="{FF2B5EF4-FFF2-40B4-BE49-F238E27FC236}">
                <a16:creationId xmlns:a16="http://schemas.microsoft.com/office/drawing/2014/main" id="{2D8F7BE4-91EF-4B47-A355-6FD5618E1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8100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返回工单候选知识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Top-N候选、匹配依据、适用范围和版本</a:t>
            </a:r>
          </a:p>
        </p:txBody>
      </p:sp>
      <p:sp>
        <p:nvSpPr>
          <p:cNvPr id="70" name="bf-i2">
            <a:extLst xmlns:a="http://schemas.openxmlformats.org/drawingml/2006/main">
              <a:ext uri="{FF2B5EF4-FFF2-40B4-BE49-F238E27FC236}">
                <a16:creationId xmlns:a16="http://schemas.microsoft.com/office/drawing/2014/main" id="{9ED4DE19-47BC-4180-8597-44C907527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7625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人工确认并完成处置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确认关联、记录采用结果和实际处理结论</a:t>
            </a:r>
          </a:p>
        </p:txBody>
      </p:sp>
      <p:sp>
        <p:nvSpPr>
          <p:cNvPr id="71" name="bf-k3">
            <a:extLst xmlns:a="http://schemas.openxmlformats.org/drawingml/2006/main">
              <a:ext uri="{FF2B5EF4-FFF2-40B4-BE49-F238E27FC236}">
                <a16:creationId xmlns:a16="http://schemas.microsoft.com/office/drawing/2014/main" id="{CA6EB1D4-74DB-42DF-9B7D-AE741523F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410200"/>
            <a:ext cx="1695450" cy="51435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092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沉淀经验并更新知识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1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回流处理结果、审核并生成知识新版本</a:t>
            </a:r>
          </a:p>
        </p:txBody>
      </p:sp>
      <p:sp>
        <p:nvSpPr>
          <p:cNvPr id="72" name="bf-r2">
            <a:extLst xmlns:a="http://schemas.openxmlformats.org/drawingml/2006/main">
              <a:ext uri="{FF2B5EF4-FFF2-40B4-BE49-F238E27FC236}">
                <a16:creationId xmlns:a16="http://schemas.microsoft.com/office/drawing/2014/main" id="{E03645EB-F5F6-426F-9775-C709EBF9F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67690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汇总并发布结果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保存RCA、工单关联、知识解释和来源版本</a:t>
            </a:r>
          </a:p>
        </p:txBody>
      </p:sp>
      <p:sp>
        <p:nvSpPr>
          <p:cNvPr id="73" name="bf-f1">
            <a:extLst xmlns:a="http://schemas.openxmlformats.org/drawingml/2006/main">
              <a:ext uri="{FF2B5EF4-FFF2-40B4-BE49-F238E27FC236}">
                <a16:creationId xmlns:a16="http://schemas.microsoft.com/office/drawing/2014/main" id="{1CE5124F-97F1-4A5F-B629-55DB8C2EE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567690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10001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展示知识解释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展示相关知识、证据引用、分析路径和处理结果</a:t>
            </a:r>
          </a:p>
        </p:txBody>
      </p:sp>
      <p:sp>
        <p:nvSpPr>
          <p:cNvPr id="74" name="bf-boundary">
            <a:extLst xmlns:a="http://schemas.openxmlformats.org/drawingml/2006/main">
              <a:ext uri="{FF2B5EF4-FFF2-40B4-BE49-F238E27FC236}">
                <a16:creationId xmlns:a16="http://schemas.microsoft.com/office/drawing/2014/main" id="{1FDB24A3-C540-45B1-B781-E55564F0A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3275" y="5981700"/>
            <a:ext cx="60198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全链路展示只从关系中心获取知识解释；知识中心不直接连接展示中心。</a:t>
            </a:r>
          </a:p>
        </p:txBody>
      </p:sp>
      <p:sp>
        <p:nvSpPr>
          <p:cNvPr id="75" name="title-2">
            <a:extLst xmlns:a="http://schemas.openxmlformats.org/drawingml/2006/main">
              <a:ext uri="{FF2B5EF4-FFF2-40B4-BE49-F238E27FC236}">
                <a16:creationId xmlns:a16="http://schemas.microsoft.com/office/drawing/2014/main" id="{8C58284F-E92F-4FDE-B10C-40ED10A4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链路知识中心——业务流程图</a:t>
            </a:r>
          </a:p>
        </p:txBody>
      </p:sp>
      <p:sp>
        <p:nvSpPr>
          <p:cNvPr id="76" name="project-2">
            <a:extLst xmlns:a="http://schemas.openxmlformats.org/drawingml/2006/main">
              <a:ext uri="{FF2B5EF4-FFF2-40B4-BE49-F238E27FC236}">
                <a16:creationId xmlns:a16="http://schemas.microsoft.com/office/drawing/2014/main" id="{4665462C-4503-4393-9E6C-466B38B90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"/>
            <a:ext cx="266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浦江项目｜链路知识中心 v0.8</a:t>
            </a:r>
          </a:p>
        </p:txBody>
      </p:sp>
      <p:sp>
        <p:nvSpPr>
          <p:cNvPr id="77" name="subtitle-2">
            <a:extLst xmlns:a="http://schemas.openxmlformats.org/drawingml/2006/main">
              <a:ext uri="{FF2B5EF4-FFF2-40B4-BE49-F238E27FC236}">
                <a16:creationId xmlns:a16="http://schemas.microsoft.com/office/drawing/2014/main" id="{C0FB1FB2-38F5-47CD-8454-0284CFF14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620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从关系中心统一上下文进入，到RCA、工单关联、经验回流和全链路解释展示</a:t>
            </a:r>
          </a:p>
        </p:txBody>
      </p:sp>
      <p:sp>
        <p:nvSpPr>
          <p:cNvPr id="78" name="page-2">
            <a:extLst xmlns:a="http://schemas.openxmlformats.org/drawingml/2006/main">
              <a:ext uri="{FF2B5EF4-FFF2-40B4-BE49-F238E27FC236}">
                <a16:creationId xmlns:a16="http://schemas.microsoft.com/office/drawing/2014/main" id="{E1AC9B2A-2AC5-4A9A-AC81-F4BCB78A1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02 / 03</a:t>
            </a:r>
          </a:p>
        </p:txBody>
      </p:sp>
      <p:sp>
        <p:nvSpPr>
          <p:cNvPr id="79" name="rule-2">
            <a:extLst xmlns:a="http://schemas.openxmlformats.org/drawingml/2006/main">
              <a:ext uri="{FF2B5EF4-FFF2-40B4-BE49-F238E27FC236}">
                <a16:creationId xmlns:a16="http://schemas.microsoft.com/office/drawing/2014/main" id="{C5C282E6-2FFF-4338-A966-D8ABE58D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80" name="accent-2">
            <a:extLst xmlns:a="http://schemas.openxmlformats.org/drawingml/2006/main">
              <a:ext uri="{FF2B5EF4-FFF2-40B4-BE49-F238E27FC236}">
                <a16:creationId xmlns:a16="http://schemas.microsoft.com/office/drawing/2014/main" id="{09D6533C-5DF8-4FED-B233-9A86963D3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4500184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0" name="df-frame">
            <a:extLst xmlns:a="http://schemas.openxmlformats.org/drawingml/2006/main">
              <a:ext uri="{FF2B5EF4-FFF2-40B4-BE49-F238E27FC236}">
                <a16:creationId xmlns:a16="http://schemas.microsoft.com/office/drawing/2014/main" id="{6B7E2712-140B-4D09-A8A9-940F9E36F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81100"/>
            <a:ext cx="11239500" cy="5429250"/>
          </a:xfrm>
          <a:prstGeom xmlns:a="http://schemas.openxmlformats.org/drawingml/2006/main" prst="roundRect">
            <a:avLst>
              <a:gd name="adj" fmla="val 14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CAD6DF"/>
            </a:solidFill>
            <a:prstDash val="solid"/>
          </a:ln>
        </p:spPr>
      </p:sp>
      <p:sp>
        <p:nvSpPr>
          <p:cNvPr id="2" name="df-note">
            <a:extLst xmlns:a="http://schemas.openxmlformats.org/drawingml/2006/main">
              <a:ext uri="{FF2B5EF4-FFF2-40B4-BE49-F238E27FC236}">
                <a16:creationId xmlns:a16="http://schemas.microsoft.com/office/drawing/2014/main" id="{ECBA7C96-AC57-4E75-A5FE-8578C0D9E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219200"/>
            <a:ext cx="8915400" cy="257175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D2E0EC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847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40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14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知识中心只接收关系中心统一数据；所有结果携带 context_id、对象身份、时间窗、关系／拓扑版本和来源水位</a:t>
            </a:r>
          </a:p>
        </p:txBody>
      </p:sp>
      <p:sp>
        <p:nvSpPr>
          <p:cNvPr id="3" name="df-phase1">
            <a:extLst xmlns:a="http://schemas.openxmlformats.org/drawingml/2006/main">
              <a:ext uri="{FF2B5EF4-FFF2-40B4-BE49-F238E27FC236}">
                <a16:creationId xmlns:a16="http://schemas.microsoft.com/office/drawing/2014/main" id="{4C1188AE-1EA7-4AFA-9A30-EAF6AD7F9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85975"/>
            <a:ext cx="110680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df-phase1-label">
            <a:extLst xmlns:a="http://schemas.openxmlformats.org/drawingml/2006/main">
              <a:ext uri="{FF2B5EF4-FFF2-40B4-BE49-F238E27FC236}">
                <a16:creationId xmlns:a16="http://schemas.microsoft.com/office/drawing/2014/main" id="{9B8F3C32-6AD7-4E4A-A9BF-2EE37F3E7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2407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统一上下文</a:t>
            </a:r>
          </a:p>
        </p:txBody>
      </p:sp>
      <p:sp>
        <p:nvSpPr>
          <p:cNvPr id="5" name="df-phase2">
            <a:extLst xmlns:a="http://schemas.openxmlformats.org/drawingml/2006/main">
              <a:ext uri="{FF2B5EF4-FFF2-40B4-BE49-F238E27FC236}">
                <a16:creationId xmlns:a16="http://schemas.microsoft.com/office/drawing/2014/main" id="{B526F121-8219-4DBE-A452-D9FF9BF7D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943225"/>
            <a:ext cx="110680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df-phase2-label">
            <a:extLst xmlns:a="http://schemas.openxmlformats.org/drawingml/2006/main">
              <a:ext uri="{FF2B5EF4-FFF2-40B4-BE49-F238E27FC236}">
                <a16:creationId xmlns:a16="http://schemas.microsoft.com/office/drawing/2014/main" id="{B0B0388D-E852-4D86-83C3-4FC585EFF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813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66539B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知识加工</a:t>
            </a:r>
          </a:p>
        </p:txBody>
      </p:sp>
      <p:sp>
        <p:nvSpPr>
          <p:cNvPr id="7" name="df-phase3">
            <a:extLst xmlns:a="http://schemas.openxmlformats.org/drawingml/2006/main">
              <a:ext uri="{FF2B5EF4-FFF2-40B4-BE49-F238E27FC236}">
                <a16:creationId xmlns:a16="http://schemas.microsoft.com/office/drawing/2014/main" id="{8B91213A-102D-46C1-AE97-802937EC0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990975"/>
            <a:ext cx="110680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df-phase3-label">
            <a:extLst xmlns:a="http://schemas.openxmlformats.org/drawingml/2006/main">
              <a:ext uri="{FF2B5EF4-FFF2-40B4-BE49-F238E27FC236}">
                <a16:creationId xmlns:a16="http://schemas.microsoft.com/office/drawing/2014/main" id="{4342359E-E57B-4E63-90F8-2794EF236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2907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237B69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服务调用</a:t>
            </a:r>
          </a:p>
        </p:txBody>
      </p:sp>
      <p:sp>
        <p:nvSpPr>
          <p:cNvPr id="9" name="df-phase4">
            <a:extLst xmlns:a="http://schemas.openxmlformats.org/drawingml/2006/main">
              <a:ext uri="{FF2B5EF4-FFF2-40B4-BE49-F238E27FC236}">
                <a16:creationId xmlns:a16="http://schemas.microsoft.com/office/drawing/2014/main" id="{4235267B-093A-43E2-8452-D16694EE2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153025"/>
            <a:ext cx="110680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df-phase4-label">
            <a:extLst xmlns:a="http://schemas.openxmlformats.org/drawingml/2006/main">
              <a:ext uri="{FF2B5EF4-FFF2-40B4-BE49-F238E27FC236}">
                <a16:creationId xmlns:a16="http://schemas.microsoft.com/office/drawing/2014/main" id="{528B335A-AD89-4BFC-A87D-785E73D8F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911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2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结果回写与展示</a:t>
            </a:r>
          </a:p>
        </p:txBody>
      </p:sp>
      <p:sp>
        <p:nvSpPr>
          <p:cNvPr id="11" name="df-life-1-top">
            <a:extLst xmlns:a="http://schemas.openxmlformats.org/drawingml/2006/main">
              <a:ext uri="{FF2B5EF4-FFF2-40B4-BE49-F238E27FC236}">
                <a16:creationId xmlns:a16="http://schemas.microsoft.com/office/drawing/2014/main" id="{4D3941E0-51E8-45F9-9DFC-287AB3A54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df-life-1-bottom">
            <a:extLst xmlns:a="http://schemas.openxmlformats.org/drawingml/2006/main">
              <a:ext uri="{FF2B5EF4-FFF2-40B4-BE49-F238E27FC236}">
                <a16:creationId xmlns:a16="http://schemas.microsoft.com/office/drawing/2014/main" id="{2293FBE8-85CD-4A79-AFD0-AB3D91AE7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2" name=""/>
          <p:cNvCxnSpPr>
            <a:stCxn xmlns:a="http://schemas.openxmlformats.org/drawingml/2006/main" id="11" idx="2"/>
            <a:endCxn xmlns:a="http://schemas.openxmlformats.org/drawingml/2006/main" id="12" idx="0"/>
          </p:cNvCxnSpPr>
          <p:nvPr/>
        </p:nvCxnSpPr>
        <p:spPr>
          <a:xfrm xmlns:a="http://schemas.openxmlformats.org/drawingml/2006/main">
            <a:off x="185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14" name="df-life-2-top">
            <a:extLst xmlns:a="http://schemas.openxmlformats.org/drawingml/2006/main">
              <a:ext uri="{FF2B5EF4-FFF2-40B4-BE49-F238E27FC236}">
                <a16:creationId xmlns:a16="http://schemas.microsoft.com/office/drawing/2014/main" id="{108DDC85-F231-409E-BCB4-A0CBD9688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5" name="df-life-2-bottom">
            <a:extLst xmlns:a="http://schemas.openxmlformats.org/drawingml/2006/main">
              <a:ext uri="{FF2B5EF4-FFF2-40B4-BE49-F238E27FC236}">
                <a16:creationId xmlns:a16="http://schemas.microsoft.com/office/drawing/2014/main" id="{47FD1910-0233-480D-931C-6E4A61DA6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5" name=""/>
          <p:cNvCxnSpPr>
            <a:stCxn xmlns:a="http://schemas.openxmlformats.org/drawingml/2006/main" id="14" idx="2"/>
            <a:endCxn xmlns:a="http://schemas.openxmlformats.org/drawingml/2006/main" id="15" idx="0"/>
          </p:cNvCxnSpPr>
          <p:nvPr/>
        </p:nvCxnSpPr>
        <p:spPr>
          <a:xfrm xmlns:a="http://schemas.openxmlformats.org/drawingml/2006/main">
            <a:off x="338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17" name="df-life-3-top">
            <a:extLst xmlns:a="http://schemas.openxmlformats.org/drawingml/2006/main">
              <a:ext uri="{FF2B5EF4-FFF2-40B4-BE49-F238E27FC236}">
                <a16:creationId xmlns:a16="http://schemas.microsoft.com/office/drawing/2014/main" id="{1F50C445-4573-4AFD-8B9A-4B859C541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8" name="df-life-3-bottom">
            <a:extLst xmlns:a="http://schemas.openxmlformats.org/drawingml/2006/main">
              <a:ext uri="{FF2B5EF4-FFF2-40B4-BE49-F238E27FC236}">
                <a16:creationId xmlns:a16="http://schemas.microsoft.com/office/drawing/2014/main" id="{E2841850-4495-4C50-81C1-E1319F37B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8" name=""/>
          <p:cNvCxnSpPr>
            <a:stCxn xmlns:a="http://schemas.openxmlformats.org/drawingml/2006/main" id="17" idx="2"/>
            <a:endCxn xmlns:a="http://schemas.openxmlformats.org/drawingml/2006/main" id="18" idx="0"/>
          </p:cNvCxnSpPr>
          <p:nvPr/>
        </p:nvCxnSpPr>
        <p:spPr>
          <a:xfrm xmlns:a="http://schemas.openxmlformats.org/drawingml/2006/main">
            <a:off x="4905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0" name="df-life-4-top">
            <a:extLst xmlns:a="http://schemas.openxmlformats.org/drawingml/2006/main">
              <a:ext uri="{FF2B5EF4-FFF2-40B4-BE49-F238E27FC236}">
                <a16:creationId xmlns:a16="http://schemas.microsoft.com/office/drawing/2014/main" id="{04B23A90-B56D-4BBE-874E-A704E468E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1" name="df-life-4-bottom">
            <a:extLst xmlns:a="http://schemas.openxmlformats.org/drawingml/2006/main">
              <a:ext uri="{FF2B5EF4-FFF2-40B4-BE49-F238E27FC236}">
                <a16:creationId xmlns:a16="http://schemas.microsoft.com/office/drawing/2014/main" id="{0D09B8B7-CE9C-45C6-8404-A1540EFE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1" name=""/>
          <p:cNvCxnSpPr>
            <a:stCxn xmlns:a="http://schemas.openxmlformats.org/drawingml/2006/main" id="20" idx="2"/>
            <a:endCxn xmlns:a="http://schemas.openxmlformats.org/drawingml/2006/main" id="21" idx="0"/>
          </p:cNvCxnSpPr>
          <p:nvPr/>
        </p:nvCxnSpPr>
        <p:spPr>
          <a:xfrm xmlns:a="http://schemas.openxmlformats.org/drawingml/2006/main">
            <a:off x="6429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3" name="df-life-5-top">
            <a:extLst xmlns:a="http://schemas.openxmlformats.org/drawingml/2006/main">
              <a:ext uri="{FF2B5EF4-FFF2-40B4-BE49-F238E27FC236}">
                <a16:creationId xmlns:a16="http://schemas.microsoft.com/office/drawing/2014/main" id="{9736E0FD-6077-4F13-9F74-FB10EDFB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4" name="df-life-5-bottom">
            <a:extLst xmlns:a="http://schemas.openxmlformats.org/drawingml/2006/main">
              <a:ext uri="{FF2B5EF4-FFF2-40B4-BE49-F238E27FC236}">
                <a16:creationId xmlns:a16="http://schemas.microsoft.com/office/drawing/2014/main" id="{EA691C9E-6B01-4E4B-85FB-292A89F2C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4" name=""/>
          <p:cNvCxnSpPr>
            <a:stCxn xmlns:a="http://schemas.openxmlformats.org/drawingml/2006/main" id="23" idx="2"/>
            <a:endCxn xmlns:a="http://schemas.openxmlformats.org/drawingml/2006/main" id="24" idx="0"/>
          </p:cNvCxnSpPr>
          <p:nvPr/>
        </p:nvCxnSpPr>
        <p:spPr>
          <a:xfrm xmlns:a="http://schemas.openxmlformats.org/drawingml/2006/main">
            <a:off x="7953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6" name="df-life-6-top">
            <a:extLst xmlns:a="http://schemas.openxmlformats.org/drawingml/2006/main">
              <a:ext uri="{FF2B5EF4-FFF2-40B4-BE49-F238E27FC236}">
                <a16:creationId xmlns:a16="http://schemas.microsoft.com/office/drawing/2014/main" id="{5B5F0C9D-EFF4-43B8-8C05-B13423CA6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7" name="df-life-6-bottom">
            <a:extLst xmlns:a="http://schemas.openxmlformats.org/drawingml/2006/main">
              <a:ext uri="{FF2B5EF4-FFF2-40B4-BE49-F238E27FC236}">
                <a16:creationId xmlns:a16="http://schemas.microsoft.com/office/drawing/2014/main" id="{59ED1DE9-0746-4D53-90BD-05B692297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7" name=""/>
          <p:cNvCxnSpPr>
            <a:stCxn xmlns:a="http://schemas.openxmlformats.org/drawingml/2006/main" id="26" idx="2"/>
            <a:endCxn xmlns:a="http://schemas.openxmlformats.org/drawingml/2006/main" id="27" idx="0"/>
          </p:cNvCxnSpPr>
          <p:nvPr/>
        </p:nvCxnSpPr>
        <p:spPr>
          <a:xfrm xmlns:a="http://schemas.openxmlformats.org/drawingml/2006/main">
            <a:off x="947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9" name="df-life-7-top">
            <a:extLst xmlns:a="http://schemas.openxmlformats.org/drawingml/2006/main">
              <a:ext uri="{FF2B5EF4-FFF2-40B4-BE49-F238E27FC236}">
                <a16:creationId xmlns:a16="http://schemas.microsoft.com/office/drawing/2014/main" id="{EA906ECE-E8F9-4C1B-A402-89D87414C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0" name="df-life-7-bottom">
            <a:extLst xmlns:a="http://schemas.openxmlformats.org/drawingml/2006/main">
              <a:ext uri="{FF2B5EF4-FFF2-40B4-BE49-F238E27FC236}">
                <a16:creationId xmlns:a16="http://schemas.microsoft.com/office/drawing/2014/main" id="{7AF66DAB-8FEF-49FF-8BE6-985A25C7A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0" name=""/>
          <p:cNvCxnSpPr>
            <a:stCxn xmlns:a="http://schemas.openxmlformats.org/drawingml/2006/main" id="29" idx="2"/>
            <a:endCxn xmlns:a="http://schemas.openxmlformats.org/drawingml/2006/main" id="30" idx="0"/>
          </p:cNvCxnSpPr>
          <p:nvPr/>
        </p:nvCxnSpPr>
        <p:spPr>
          <a:xfrm xmlns:a="http://schemas.openxmlformats.org/drawingml/2006/main">
            <a:off x="1100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2" name="df-f1-from">
            <a:extLst xmlns:a="http://schemas.openxmlformats.org/drawingml/2006/main">
              <a:ext uri="{FF2B5EF4-FFF2-40B4-BE49-F238E27FC236}">
                <a16:creationId xmlns:a16="http://schemas.microsoft.com/office/drawing/2014/main" id="{917361A1-BA91-446F-A042-C09534DF8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2574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3" name="df-f1-to">
            <a:extLst xmlns:a="http://schemas.openxmlformats.org/drawingml/2006/main">
              <a:ext uri="{FF2B5EF4-FFF2-40B4-BE49-F238E27FC236}">
                <a16:creationId xmlns:a16="http://schemas.microsoft.com/office/drawing/2014/main" id="{31CB822F-1A53-45D2-BF09-15C0F643C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2574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3" name=""/>
          <p:cNvCxnSpPr>
            <a:stCxn xmlns:a="http://schemas.openxmlformats.org/drawingml/2006/main" id="32" idx="3"/>
            <a:endCxn xmlns:a="http://schemas.openxmlformats.org/drawingml/2006/main" id="33" idx="1"/>
          </p:cNvCxnSpPr>
          <p:nvPr/>
        </p:nvCxnSpPr>
        <p:spPr>
          <a:xfrm xmlns:a="http://schemas.openxmlformats.org/drawingml/2006/main">
            <a:off x="1866900" y="226695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35" name="df-f1-label">
            <a:extLst xmlns:a="http://schemas.openxmlformats.org/drawingml/2006/main">
              <a:ext uri="{FF2B5EF4-FFF2-40B4-BE49-F238E27FC236}">
                <a16:creationId xmlns:a16="http://schemas.microsoft.com/office/drawing/2014/main" id="{A60A32A7-78C2-4D0B-957D-7C78FC04D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6692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882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1. 统一对象、关系、链路与状态上下文</a:t>
            </a:r>
          </a:p>
        </p:txBody>
      </p:sp>
      <p:sp>
        <p:nvSpPr>
          <p:cNvPr id="36" name="df-f2-from">
            <a:extLst xmlns:a="http://schemas.openxmlformats.org/drawingml/2006/main">
              <a:ext uri="{FF2B5EF4-FFF2-40B4-BE49-F238E27FC236}">
                <a16:creationId xmlns:a16="http://schemas.microsoft.com/office/drawing/2014/main" id="{74922305-1B9A-406E-AD21-8B3965D6D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5431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7" name="df-f2-to">
            <a:extLst xmlns:a="http://schemas.openxmlformats.org/drawingml/2006/main">
              <a:ext uri="{FF2B5EF4-FFF2-40B4-BE49-F238E27FC236}">
                <a16:creationId xmlns:a16="http://schemas.microsoft.com/office/drawing/2014/main" id="{B672E03C-DDDE-4D5E-B593-38333D849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5431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7" name=""/>
          <p:cNvCxnSpPr>
            <a:stCxn xmlns:a="http://schemas.openxmlformats.org/drawingml/2006/main" id="36" idx="3"/>
            <a:endCxn xmlns:a="http://schemas.openxmlformats.org/drawingml/2006/main" id="37" idx="1"/>
          </p:cNvCxnSpPr>
          <p:nvPr/>
        </p:nvCxnSpPr>
        <p:spPr>
          <a:xfrm xmlns:a="http://schemas.openxmlformats.org/drawingml/2006/main">
            <a:off x="3390900" y="25527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39" name="df-f2-label">
            <a:extLst xmlns:a="http://schemas.openxmlformats.org/drawingml/2006/main">
              <a:ext uri="{FF2B5EF4-FFF2-40B4-BE49-F238E27FC236}">
                <a16:creationId xmlns:a16="http://schemas.microsoft.com/office/drawing/2014/main" id="{3767E764-E201-41B3-B719-665456E86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3526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2. context_id、时间窗、版本与权限</a:t>
            </a:r>
          </a:p>
        </p:txBody>
      </p:sp>
      <p:sp>
        <p:nvSpPr>
          <p:cNvPr id="40" name="df-f3-from">
            <a:extLst xmlns:a="http://schemas.openxmlformats.org/drawingml/2006/main">
              <a:ext uri="{FF2B5EF4-FFF2-40B4-BE49-F238E27FC236}">
                <a16:creationId xmlns:a16="http://schemas.microsoft.com/office/drawing/2014/main" id="{22C0379B-738C-4BF7-BFC9-391B471F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8098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1" name="df-f3-to">
            <a:extLst xmlns:a="http://schemas.openxmlformats.org/drawingml/2006/main">
              <a:ext uri="{FF2B5EF4-FFF2-40B4-BE49-F238E27FC236}">
                <a16:creationId xmlns:a16="http://schemas.microsoft.com/office/drawing/2014/main" id="{E15843F0-5090-476A-9A10-693ABB762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8098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1" name=""/>
          <p:cNvCxnSpPr>
            <a:stCxn xmlns:a="http://schemas.openxmlformats.org/drawingml/2006/main" id="40" idx="1"/>
            <a:endCxn xmlns:a="http://schemas.openxmlformats.org/drawingml/2006/main" id="41" idx="3"/>
          </p:cNvCxnSpPr>
          <p:nvPr/>
        </p:nvCxnSpPr>
        <p:spPr>
          <a:xfrm xmlns:a="http://schemas.openxmlformats.org/drawingml/2006/main" flipH="1">
            <a:off x="3390900" y="28194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3" name="df-f3-label">
            <a:extLst xmlns:a="http://schemas.openxmlformats.org/drawingml/2006/main">
              <a:ext uri="{FF2B5EF4-FFF2-40B4-BE49-F238E27FC236}">
                <a16:creationId xmlns:a16="http://schemas.microsoft.com/office/drawing/2014/main" id="{46ED087F-4C49-4FBE-A074-A4C5B9FF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6193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3. 知识请求范围和关联对象</a:t>
            </a:r>
          </a:p>
        </p:txBody>
      </p:sp>
      <p:sp>
        <p:nvSpPr>
          <p:cNvPr id="44" name="df-f4-from">
            <a:extLst xmlns:a="http://schemas.openxmlformats.org/drawingml/2006/main">
              <a:ext uri="{FF2B5EF4-FFF2-40B4-BE49-F238E27FC236}">
                <a16:creationId xmlns:a16="http://schemas.microsoft.com/office/drawing/2014/main" id="{AD6A64A7-220E-4830-B8C5-906A38533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133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5" name="df-f4-to">
            <a:extLst xmlns:a="http://schemas.openxmlformats.org/drawingml/2006/main">
              <a:ext uri="{FF2B5EF4-FFF2-40B4-BE49-F238E27FC236}">
                <a16:creationId xmlns:a16="http://schemas.microsoft.com/office/drawing/2014/main" id="{F64CEFFC-96F3-498F-B1D3-A5F911B29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133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5" name=""/>
          <p:cNvCxnSpPr>
            <a:stCxn xmlns:a="http://schemas.openxmlformats.org/drawingml/2006/main" id="44" idx="3"/>
            <a:endCxn xmlns:a="http://schemas.openxmlformats.org/drawingml/2006/main" id="45" idx="1"/>
          </p:cNvCxnSpPr>
          <p:nvPr/>
        </p:nvCxnSpPr>
        <p:spPr>
          <a:xfrm xmlns:a="http://schemas.openxmlformats.org/drawingml/2006/main">
            <a:off x="3390900" y="314325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7" name="df-f4-label">
            <a:extLst xmlns:a="http://schemas.openxmlformats.org/drawingml/2006/main">
              <a:ext uri="{FF2B5EF4-FFF2-40B4-BE49-F238E27FC236}">
                <a16:creationId xmlns:a16="http://schemas.microsoft.com/office/drawing/2014/main" id="{5CB416B9-6A4F-4AD6-A817-C25DD5B87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94322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4. 切片、标准化与对象关联</a:t>
            </a:r>
          </a:p>
        </p:txBody>
      </p:sp>
      <p:sp>
        <p:nvSpPr>
          <p:cNvPr id="48" name="df-f5-from">
            <a:extLst xmlns:a="http://schemas.openxmlformats.org/drawingml/2006/main">
              <a:ext uri="{FF2B5EF4-FFF2-40B4-BE49-F238E27FC236}">
                <a16:creationId xmlns:a16="http://schemas.microsoft.com/office/drawing/2014/main" id="{2081FDF0-E8A3-411E-8608-3C7330BD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419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9" name="df-f5-to">
            <a:extLst xmlns:a="http://schemas.openxmlformats.org/drawingml/2006/main">
              <a:ext uri="{FF2B5EF4-FFF2-40B4-BE49-F238E27FC236}">
                <a16:creationId xmlns:a16="http://schemas.microsoft.com/office/drawing/2014/main" id="{9E1AC1E6-8F0D-40B4-9F0F-C9FB2BB42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19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9" name=""/>
          <p:cNvCxnSpPr>
            <a:stCxn xmlns:a="http://schemas.openxmlformats.org/drawingml/2006/main" id="48" idx="1"/>
            <a:endCxn xmlns:a="http://schemas.openxmlformats.org/drawingml/2006/main" id="49" idx="3"/>
          </p:cNvCxnSpPr>
          <p:nvPr/>
        </p:nvCxnSpPr>
        <p:spPr>
          <a:xfrm xmlns:a="http://schemas.openxmlformats.org/drawingml/2006/main" flipH="1">
            <a:off x="3390900" y="34290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1" name="df-f5-label">
            <a:extLst xmlns:a="http://schemas.openxmlformats.org/drawingml/2006/main">
              <a:ext uri="{FF2B5EF4-FFF2-40B4-BE49-F238E27FC236}">
                <a16:creationId xmlns:a16="http://schemas.microsoft.com/office/drawing/2014/main" id="{01DC9C4C-47DB-4D56-8E22-22894FB9D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22897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5. 写入知识版本、标签与血缘</a:t>
            </a:r>
          </a:p>
        </p:txBody>
      </p:sp>
      <p:sp>
        <p:nvSpPr>
          <p:cNvPr id="52" name="df-f6-from">
            <a:extLst xmlns:a="http://schemas.openxmlformats.org/drawingml/2006/main">
              <a:ext uri="{FF2B5EF4-FFF2-40B4-BE49-F238E27FC236}">
                <a16:creationId xmlns:a16="http://schemas.microsoft.com/office/drawing/2014/main" id="{2B41B750-DE6B-48E0-B971-F3A38C635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724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3" name="df-f6-to">
            <a:extLst xmlns:a="http://schemas.openxmlformats.org/drawingml/2006/main">
              <a:ext uri="{FF2B5EF4-FFF2-40B4-BE49-F238E27FC236}">
                <a16:creationId xmlns:a16="http://schemas.microsoft.com/office/drawing/2014/main" id="{EDDC4673-5410-4E3D-A06B-5969DBA10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724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3" name=""/>
          <p:cNvCxnSpPr>
            <a:stCxn xmlns:a="http://schemas.openxmlformats.org/drawingml/2006/main" id="52" idx="3"/>
            <a:endCxn xmlns:a="http://schemas.openxmlformats.org/drawingml/2006/main" id="53" idx="1"/>
          </p:cNvCxnSpPr>
          <p:nvPr/>
        </p:nvCxnSpPr>
        <p:spPr>
          <a:xfrm xmlns:a="http://schemas.openxmlformats.org/drawingml/2006/main">
            <a:off x="3390900" y="37338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5" name="df-f6-label">
            <a:extLst xmlns:a="http://schemas.openxmlformats.org/drawingml/2006/main">
              <a:ext uri="{FF2B5EF4-FFF2-40B4-BE49-F238E27FC236}">
                <a16:creationId xmlns:a16="http://schemas.microsoft.com/office/drawing/2014/main" id="{E00BB535-869A-4B08-AD28-75139D0E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5337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6. 建立全文、对象和规则索引</a:t>
            </a:r>
          </a:p>
        </p:txBody>
      </p:sp>
      <p:sp>
        <p:nvSpPr>
          <p:cNvPr id="56" name="df-f7-from">
            <a:extLst xmlns:a="http://schemas.openxmlformats.org/drawingml/2006/main">
              <a:ext uri="{FF2B5EF4-FFF2-40B4-BE49-F238E27FC236}">
                <a16:creationId xmlns:a16="http://schemas.microsoft.com/office/drawing/2014/main" id="{51439803-3E97-40E9-A69D-3B65B6439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81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7" name="df-f7-to">
            <a:extLst xmlns:a="http://schemas.openxmlformats.org/drawingml/2006/main">
              <a:ext uri="{FF2B5EF4-FFF2-40B4-BE49-F238E27FC236}">
                <a16:creationId xmlns:a16="http://schemas.microsoft.com/office/drawing/2014/main" id="{4A274B63-F898-428D-886C-B34C9D4A9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181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7" name=""/>
          <p:cNvCxnSpPr>
            <a:stCxn xmlns:a="http://schemas.openxmlformats.org/drawingml/2006/main" id="56" idx="3"/>
            <a:endCxn xmlns:a="http://schemas.openxmlformats.org/drawingml/2006/main" id="57" idx="1"/>
          </p:cNvCxnSpPr>
          <p:nvPr/>
        </p:nvCxnSpPr>
        <p:spPr>
          <a:xfrm xmlns:a="http://schemas.openxmlformats.org/drawingml/2006/main">
            <a:off x="6438900" y="41910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9" name="df-f7-label">
            <a:extLst xmlns:a="http://schemas.openxmlformats.org/drawingml/2006/main">
              <a:ext uri="{FF2B5EF4-FFF2-40B4-BE49-F238E27FC236}">
                <a16:creationId xmlns:a16="http://schemas.microsoft.com/office/drawing/2014/main" id="{1014AD33-4364-4B2E-907E-151077293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9097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7. 根因候选、规则、案例和证据</a:t>
            </a:r>
          </a:p>
        </p:txBody>
      </p:sp>
      <p:sp>
        <p:nvSpPr>
          <p:cNvPr id="60" name="df-f8-from">
            <a:extLst xmlns:a="http://schemas.openxmlformats.org/drawingml/2006/main">
              <a:ext uri="{FF2B5EF4-FFF2-40B4-BE49-F238E27FC236}">
                <a16:creationId xmlns:a16="http://schemas.microsoft.com/office/drawing/2014/main" id="{A743AEC0-CC54-4ED3-A9E2-AEE43EF2A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486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1" name="df-f8-to">
            <a:extLst xmlns:a="http://schemas.openxmlformats.org/drawingml/2006/main">
              <a:ext uri="{FF2B5EF4-FFF2-40B4-BE49-F238E27FC236}">
                <a16:creationId xmlns:a16="http://schemas.microsoft.com/office/drawing/2014/main" id="{A945FD1F-8934-48C8-9C39-DC475D940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486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1" name=""/>
          <p:cNvCxnSpPr>
            <a:stCxn xmlns:a="http://schemas.openxmlformats.org/drawingml/2006/main" id="60" idx="1"/>
            <a:endCxn xmlns:a="http://schemas.openxmlformats.org/drawingml/2006/main" id="61" idx="3"/>
          </p:cNvCxnSpPr>
          <p:nvPr/>
        </p:nvCxnSpPr>
        <p:spPr>
          <a:xfrm xmlns:a="http://schemas.openxmlformats.org/drawingml/2006/main" flipH="1">
            <a:off x="1866900" y="4495800"/>
            <a:ext cx="6076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3" name="df-f8-label">
            <a:extLst xmlns:a="http://schemas.openxmlformats.org/drawingml/2006/main">
              <a:ext uri="{FF2B5EF4-FFF2-40B4-BE49-F238E27FC236}">
                <a16:creationId xmlns:a16="http://schemas.microsoft.com/office/drawing/2014/main" id="{73F68322-F2D5-4B74-8E29-3C69BF509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4295775"/>
            <a:ext cx="5943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8. 最终RCA与采用证据</a:t>
            </a:r>
          </a:p>
        </p:txBody>
      </p:sp>
      <p:sp>
        <p:nvSpPr>
          <p:cNvPr id="64" name="df-f9-from">
            <a:extLst xmlns:a="http://schemas.openxmlformats.org/drawingml/2006/main">
              <a:ext uri="{FF2B5EF4-FFF2-40B4-BE49-F238E27FC236}">
                <a16:creationId xmlns:a16="http://schemas.microsoft.com/office/drawing/2014/main" id="{0A0CAB17-5463-4B6C-B35B-EE9429544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7910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5" name="df-f9-to">
            <a:extLst xmlns:a="http://schemas.openxmlformats.org/drawingml/2006/main">
              <a:ext uri="{FF2B5EF4-FFF2-40B4-BE49-F238E27FC236}">
                <a16:creationId xmlns:a16="http://schemas.microsoft.com/office/drawing/2014/main" id="{B91F8EE9-69DE-44EF-AE8A-36D78407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7910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5" name=""/>
          <p:cNvCxnSpPr>
            <a:stCxn xmlns:a="http://schemas.openxmlformats.org/drawingml/2006/main" id="64" idx="3"/>
            <a:endCxn xmlns:a="http://schemas.openxmlformats.org/drawingml/2006/main" id="65" idx="1"/>
          </p:cNvCxnSpPr>
          <p:nvPr/>
        </p:nvCxnSpPr>
        <p:spPr>
          <a:xfrm xmlns:a="http://schemas.openxmlformats.org/drawingml/2006/main">
            <a:off x="6438900" y="48006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7" name="df-f9-label">
            <a:extLst xmlns:a="http://schemas.openxmlformats.org/drawingml/2006/main">
              <a:ext uri="{FF2B5EF4-FFF2-40B4-BE49-F238E27FC236}">
                <a16:creationId xmlns:a16="http://schemas.microsoft.com/office/drawing/2014/main" id="{979AD06F-36C1-43ED-A65A-0B7CD89C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6005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9. Top-N候选知识和匹配依据</a:t>
            </a:r>
          </a:p>
        </p:txBody>
      </p:sp>
      <p:sp>
        <p:nvSpPr>
          <p:cNvPr id="68" name="df-f10-from">
            <a:extLst xmlns:a="http://schemas.openxmlformats.org/drawingml/2006/main">
              <a:ext uri="{FF2B5EF4-FFF2-40B4-BE49-F238E27FC236}">
                <a16:creationId xmlns:a16="http://schemas.microsoft.com/office/drawing/2014/main" id="{CE2F5449-13E8-449D-AA6E-04CC8E49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5038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9" name="df-f10-to">
            <a:extLst xmlns:a="http://schemas.openxmlformats.org/drawingml/2006/main">
              <a:ext uri="{FF2B5EF4-FFF2-40B4-BE49-F238E27FC236}">
                <a16:creationId xmlns:a16="http://schemas.microsoft.com/office/drawing/2014/main" id="{47FA8C21-BC31-4A47-9704-E7D0532DD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038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9" name=""/>
          <p:cNvCxnSpPr>
            <a:stCxn xmlns:a="http://schemas.openxmlformats.org/drawingml/2006/main" id="68" idx="1"/>
            <a:endCxn xmlns:a="http://schemas.openxmlformats.org/drawingml/2006/main" id="69" idx="3"/>
          </p:cNvCxnSpPr>
          <p:nvPr/>
        </p:nvCxnSpPr>
        <p:spPr>
          <a:xfrm xmlns:a="http://schemas.openxmlformats.org/drawingml/2006/main" flipH="1">
            <a:off x="3390900" y="5048250"/>
            <a:ext cx="6076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1" name="df-f10-label">
            <a:extLst xmlns:a="http://schemas.openxmlformats.org/drawingml/2006/main">
              <a:ext uri="{FF2B5EF4-FFF2-40B4-BE49-F238E27FC236}">
                <a16:creationId xmlns:a16="http://schemas.microsoft.com/office/drawing/2014/main" id="{790A3FE2-B43B-4722-99CE-9F2361401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4848225"/>
            <a:ext cx="5943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10. 人工确认与处置结果反馈</a:t>
            </a:r>
          </a:p>
        </p:txBody>
      </p:sp>
      <p:sp>
        <p:nvSpPr>
          <p:cNvPr id="72" name="df-f11-from">
            <a:extLst xmlns:a="http://schemas.openxmlformats.org/drawingml/2006/main">
              <a:ext uri="{FF2B5EF4-FFF2-40B4-BE49-F238E27FC236}">
                <a16:creationId xmlns:a16="http://schemas.microsoft.com/office/drawing/2014/main" id="{36B554FC-04E5-4435-A624-2D146F9CF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324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3" name="df-f11-to">
            <a:extLst xmlns:a="http://schemas.openxmlformats.org/drawingml/2006/main">
              <a:ext uri="{FF2B5EF4-FFF2-40B4-BE49-F238E27FC236}">
                <a16:creationId xmlns:a16="http://schemas.microsoft.com/office/drawing/2014/main" id="{BF351193-D1DF-4EAE-AD62-1A568C60F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5324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3" name=""/>
          <p:cNvCxnSpPr>
            <a:stCxn xmlns:a="http://schemas.openxmlformats.org/drawingml/2006/main" id="72" idx="3"/>
            <a:endCxn xmlns:a="http://schemas.openxmlformats.org/drawingml/2006/main" id="73" idx="1"/>
          </p:cNvCxnSpPr>
          <p:nvPr/>
        </p:nvCxnSpPr>
        <p:spPr>
          <a:xfrm xmlns:a="http://schemas.openxmlformats.org/drawingml/2006/main">
            <a:off x="3390900" y="53340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5" name="df-f11-label">
            <a:extLst xmlns:a="http://schemas.openxmlformats.org/drawingml/2006/main">
              <a:ext uri="{FF2B5EF4-FFF2-40B4-BE49-F238E27FC236}">
                <a16:creationId xmlns:a16="http://schemas.microsoft.com/office/drawing/2014/main" id="{4E8CC92C-A937-4FFC-8AFF-1296B04D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13397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11. 生成新版本／更新适用范围</a:t>
            </a:r>
          </a:p>
        </p:txBody>
      </p:sp>
      <p:sp>
        <p:nvSpPr>
          <p:cNvPr id="76" name="df-f12-from">
            <a:extLst xmlns:a="http://schemas.openxmlformats.org/drawingml/2006/main">
              <a:ext uri="{FF2B5EF4-FFF2-40B4-BE49-F238E27FC236}">
                <a16:creationId xmlns:a16="http://schemas.microsoft.com/office/drawing/2014/main" id="{AE8FD363-4399-44F9-835C-DD8A056A4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610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7" name="df-f12-to">
            <a:extLst xmlns:a="http://schemas.openxmlformats.org/drawingml/2006/main">
              <a:ext uri="{FF2B5EF4-FFF2-40B4-BE49-F238E27FC236}">
                <a16:creationId xmlns:a16="http://schemas.microsoft.com/office/drawing/2014/main" id="{3297F9EE-CDB1-4E21-8A97-9941B1B01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610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7" name=""/>
          <p:cNvCxnSpPr>
            <a:stCxn xmlns:a="http://schemas.openxmlformats.org/drawingml/2006/main" id="76" idx="1"/>
            <a:endCxn xmlns:a="http://schemas.openxmlformats.org/drawingml/2006/main" id="77" idx="3"/>
          </p:cNvCxnSpPr>
          <p:nvPr/>
        </p:nvCxnSpPr>
        <p:spPr>
          <a:xfrm xmlns:a="http://schemas.openxmlformats.org/drawingml/2006/main" flipH="1">
            <a:off x="1866900" y="561975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9" name="df-f12-label">
            <a:extLst xmlns:a="http://schemas.openxmlformats.org/drawingml/2006/main">
              <a:ext uri="{FF2B5EF4-FFF2-40B4-BE49-F238E27FC236}">
                <a16:creationId xmlns:a16="http://schemas.microsoft.com/office/drawing/2014/main" id="{412BF6A8-95D4-4AA4-8029-F72AC4D28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41972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12. 发布知识解释与版本</a:t>
            </a:r>
          </a:p>
        </p:txBody>
      </p:sp>
      <p:sp>
        <p:nvSpPr>
          <p:cNvPr id="80" name="df-f13-from">
            <a:extLst xmlns:a="http://schemas.openxmlformats.org/drawingml/2006/main">
              <a:ext uri="{FF2B5EF4-FFF2-40B4-BE49-F238E27FC236}">
                <a16:creationId xmlns:a16="http://schemas.microsoft.com/office/drawing/2014/main" id="{307AAC6C-8E82-437C-9491-8F02BFE9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895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1" name="df-f13-to">
            <a:extLst xmlns:a="http://schemas.openxmlformats.org/drawingml/2006/main">
              <a:ext uri="{FF2B5EF4-FFF2-40B4-BE49-F238E27FC236}">
                <a16:creationId xmlns:a16="http://schemas.microsoft.com/office/drawing/2014/main" id="{548C4B15-7731-41B7-8503-3C94BD763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895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81" name=""/>
          <p:cNvCxnSpPr>
            <a:stCxn xmlns:a="http://schemas.openxmlformats.org/drawingml/2006/main" id="80" idx="3"/>
            <a:endCxn xmlns:a="http://schemas.openxmlformats.org/drawingml/2006/main" id="81" idx="1"/>
          </p:cNvCxnSpPr>
          <p:nvPr/>
        </p:nvCxnSpPr>
        <p:spPr>
          <a:xfrm xmlns:a="http://schemas.openxmlformats.org/drawingml/2006/main">
            <a:off x="1866900" y="5905500"/>
            <a:ext cx="912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3" name="df-f13-label">
            <a:extLst xmlns:a="http://schemas.openxmlformats.org/drawingml/2006/main">
              <a:ext uri="{FF2B5EF4-FFF2-40B4-BE49-F238E27FC236}">
                <a16:creationId xmlns:a16="http://schemas.microsoft.com/office/drawing/2014/main" id="{5B7BBCD6-BFAD-4292-80EC-C878BB7CA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5705475"/>
            <a:ext cx="8991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13. 返回相关知识、证据引用和分析解释</a:t>
            </a:r>
          </a:p>
        </p:txBody>
      </p:sp>
      <p:sp>
        <p:nvSpPr>
          <p:cNvPr id="84" name="df-p-1">
            <a:extLst xmlns:a="http://schemas.openxmlformats.org/drawingml/2006/main">
              <a:ext uri="{FF2B5EF4-FFF2-40B4-BE49-F238E27FC236}">
                <a16:creationId xmlns:a16="http://schemas.microsoft.com/office/drawing/2014/main" id="{0267B64C-198B-4122-91E3-52BE0844B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关系中心</a:t>
            </a:r>
          </a:p>
        </p:txBody>
      </p:sp>
      <p:sp>
        <p:nvSpPr>
          <p:cNvPr id="85" name="df-p-2">
            <a:extLst xmlns:a="http://schemas.openxmlformats.org/drawingml/2006/main">
              <a:ext uri="{FF2B5EF4-FFF2-40B4-BE49-F238E27FC236}">
                <a16:creationId xmlns:a16="http://schemas.microsoft.com/office/drawing/2014/main" id="{4C15DA3C-EA5B-4ED2-A510-9D2CF13ED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知识接入与治理</a:t>
            </a:r>
          </a:p>
        </p:txBody>
      </p:sp>
      <p:sp>
        <p:nvSpPr>
          <p:cNvPr id="86" name="df-p-3">
            <a:extLst xmlns:a="http://schemas.openxmlformats.org/drawingml/2006/main">
              <a:ext uri="{FF2B5EF4-FFF2-40B4-BE49-F238E27FC236}">
                <a16:creationId xmlns:a16="http://schemas.microsoft.com/office/drawing/2014/main" id="{9525955B-C682-4006-A102-D6E9B601F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知识资产／索引</a:t>
            </a:r>
          </a:p>
        </p:txBody>
      </p:sp>
      <p:sp>
        <p:nvSpPr>
          <p:cNvPr id="87" name="df-p-4">
            <a:extLst xmlns:a="http://schemas.openxmlformats.org/drawingml/2006/main">
              <a:ext uri="{FF2B5EF4-FFF2-40B4-BE49-F238E27FC236}">
                <a16:creationId xmlns:a16="http://schemas.microsoft.com/office/drawing/2014/main" id="{B0C6D863-BB9B-41B8-950F-1D611BB35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检索与匹配</a:t>
            </a:r>
          </a:p>
        </p:txBody>
      </p:sp>
      <p:sp>
        <p:nvSpPr>
          <p:cNvPr id="88" name="df-p-5">
            <a:extLst xmlns:a="http://schemas.openxmlformats.org/drawingml/2006/main">
              <a:ext uri="{FF2B5EF4-FFF2-40B4-BE49-F238E27FC236}">
                <a16:creationId xmlns:a16="http://schemas.microsoft.com/office/drawing/2014/main" id="{7B04AFDC-98FD-4167-9F60-DC1A7B708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拓扑中心／RCA</a:t>
            </a:r>
          </a:p>
        </p:txBody>
      </p:sp>
      <p:sp>
        <p:nvSpPr>
          <p:cNvPr id="89" name="df-p-6">
            <a:extLst xmlns:a="http://schemas.openxmlformats.org/drawingml/2006/main">
              <a:ext uri="{FF2B5EF4-FFF2-40B4-BE49-F238E27FC236}">
                <a16:creationId xmlns:a16="http://schemas.microsoft.com/office/drawing/2014/main" id="{C745719C-D7AF-4B54-92B9-015E6A5BB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ITSM／工单</a:t>
            </a:r>
          </a:p>
        </p:txBody>
      </p:sp>
      <p:sp>
        <p:nvSpPr>
          <p:cNvPr id="90" name="df-p-7">
            <a:extLst xmlns:a="http://schemas.openxmlformats.org/drawingml/2006/main">
              <a:ext uri="{FF2B5EF4-FFF2-40B4-BE49-F238E27FC236}">
                <a16:creationId xmlns:a16="http://schemas.microsoft.com/office/drawing/2014/main" id="{4C70CBBB-4ADC-4AC6-9F81-42056373F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</p:txBody>
      </p:sp>
      <p:sp>
        <p:nvSpPr>
          <p:cNvPr id="91" name="df-store-assets">
            <a:extLst xmlns:a="http://schemas.openxmlformats.org/drawingml/2006/main">
              <a:ext uri="{FF2B5EF4-FFF2-40B4-BE49-F238E27FC236}">
                <a16:creationId xmlns:a16="http://schemas.microsoft.com/office/drawing/2014/main" id="{F665726F-BF03-4946-904A-F9F2AEC67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6200775"/>
            <a:ext cx="12382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知识资产／版本</a:t>
            </a:r>
          </a:p>
        </p:txBody>
      </p:sp>
      <p:sp>
        <p:nvSpPr>
          <p:cNvPr id="92" name="df-store-index">
            <a:extLst xmlns:a="http://schemas.openxmlformats.org/drawingml/2006/main">
              <a:ext uri="{FF2B5EF4-FFF2-40B4-BE49-F238E27FC236}">
                <a16:creationId xmlns:a16="http://schemas.microsoft.com/office/drawing/2014/main" id="{CBB39B4D-31D1-4347-AE32-1921D8F5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6200775"/>
            <a:ext cx="12382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检索／规则索引</a:t>
            </a:r>
          </a:p>
        </p:txBody>
      </p:sp>
      <p:sp>
        <p:nvSpPr>
          <p:cNvPr id="93" name="df-store-lineage">
            <a:extLst xmlns:a="http://schemas.openxmlformats.org/drawingml/2006/main">
              <a:ext uri="{FF2B5EF4-FFF2-40B4-BE49-F238E27FC236}">
                <a16:creationId xmlns:a16="http://schemas.microsoft.com/office/drawing/2014/main" id="{A26501E4-C502-482F-AA10-439118B97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6200775"/>
            <a:ext cx="12382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血缘／审计记录</a:t>
            </a:r>
          </a:p>
        </p:txBody>
      </p:sp>
      <p:sp>
        <p:nvSpPr>
          <p:cNvPr id="94" name="title-3">
            <a:extLst xmlns:a="http://schemas.openxmlformats.org/drawingml/2006/main">
              <a:ext uri="{FF2B5EF4-FFF2-40B4-BE49-F238E27FC236}">
                <a16:creationId xmlns:a16="http://schemas.microsoft.com/office/drawing/2014/main" id="{D2BD95FF-03D9-451C-8BED-B73A994D0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链路知识中心——数据流程图</a:t>
            </a:r>
          </a:p>
        </p:txBody>
      </p:sp>
      <p:sp>
        <p:nvSpPr>
          <p:cNvPr id="95" name="project-3">
            <a:extLst xmlns:a="http://schemas.openxmlformats.org/drawingml/2006/main">
              <a:ext uri="{FF2B5EF4-FFF2-40B4-BE49-F238E27FC236}">
                <a16:creationId xmlns:a16="http://schemas.microsoft.com/office/drawing/2014/main" id="{46AB80E3-8135-4C4E-82B0-C32DCF581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"/>
            <a:ext cx="266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浦江项目｜链路知识中心 v0.8</a:t>
            </a:r>
          </a:p>
        </p:txBody>
      </p:sp>
      <p:sp>
        <p:nvSpPr>
          <p:cNvPr id="96" name="subtitle-3">
            <a:extLst xmlns:a="http://schemas.openxmlformats.org/drawingml/2006/main">
              <a:ext uri="{FF2B5EF4-FFF2-40B4-BE49-F238E27FC236}">
                <a16:creationId xmlns:a16="http://schemas.microsoft.com/office/drawing/2014/main" id="{20D456CD-B1E7-4A88-A206-B391E43E1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620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明确关系中心统一供数、知识加工、检索匹配、RCA与工单服务以及结果回写路径</a:t>
            </a:r>
          </a:p>
        </p:txBody>
      </p:sp>
      <p:sp>
        <p:nvSpPr>
          <p:cNvPr id="97" name="page-3">
            <a:extLst xmlns:a="http://schemas.openxmlformats.org/drawingml/2006/main">
              <a:ext uri="{FF2B5EF4-FFF2-40B4-BE49-F238E27FC236}">
                <a16:creationId xmlns:a16="http://schemas.microsoft.com/office/drawing/2014/main" id="{67EE9F32-0B3D-4586-B838-A5FE717A5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03 / 03</a:t>
            </a:r>
          </a:p>
        </p:txBody>
      </p:sp>
      <p:sp>
        <p:nvSpPr>
          <p:cNvPr id="98" name="rule-3">
            <a:extLst xmlns:a="http://schemas.openxmlformats.org/drawingml/2006/main">
              <a:ext uri="{FF2B5EF4-FFF2-40B4-BE49-F238E27FC236}">
                <a16:creationId xmlns:a16="http://schemas.microsoft.com/office/drawing/2014/main" id="{69EFE3AE-F6F7-4BD9-9233-63E61A687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99" name="accent-3">
            <a:extLst xmlns:a="http://schemas.openxmlformats.org/drawingml/2006/main">
              <a:ext uri="{FF2B5EF4-FFF2-40B4-BE49-F238E27FC236}">
                <a16:creationId xmlns:a16="http://schemas.microsoft.com/office/drawing/2014/main" id="{0C47EF88-1767-4359-9ADD-EB0577A04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8022031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2026-08-01T09:29:10.6050000Z</dcterms:created>
  <dcterms:modified xsi:type="dcterms:W3CDTF">2026-08-01T09:29:10.6050000Z</dcterms:modified>
</coreProperties>
</file>